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9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5" r:id="rId6"/>
    <p:sldId id="267" r:id="rId7"/>
    <p:sldId id="266" r:id="rId8"/>
    <p:sldId id="260" r:id="rId9"/>
    <p:sldId id="261" r:id="rId10"/>
    <p:sldId id="262" r:id="rId11"/>
    <p:sldId id="263" r:id="rId12"/>
    <p:sldId id="264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9"/>
  </p:normalViewPr>
  <p:slideViewPr>
    <p:cSldViewPr snapToGrid="0" snapToObjects="1">
      <p:cViewPr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C3A6CC-2008-7C45-AE85-2F31DF78A694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FB65F3-DA8A-2F4B-A9A4-A5A5B98D7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B65F3-DA8A-2F4B-A9A4-A5A5B98D77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21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E030-D609-314B-8E45-CE6C9E3076F5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6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88959-D828-D541-A04D-0A82779E8B52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3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E3FD3-3E94-6F4A-B081-1BFF72B12E5B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E5DC-D220-1B4C-AEF5-4D8FDA8DC3FB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4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0478D-5E58-E548-ABE4-9BC73D63DA47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5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EF5B-1870-8B4A-B0C0-C5ED95235673}" type="datetime1">
              <a:rPr lang="en-GB" smtClean="0"/>
              <a:t>21/04/2018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7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E98C-1F5C-1040-B5DC-3D4854056D96}" type="datetime1">
              <a:rPr lang="en-GB" smtClean="0"/>
              <a:t>21/04/2018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9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E14F1-A74D-9B4E-A7A2-1F94B41C0E64}" type="datetime1">
              <a:rPr lang="en-GB" smtClean="0"/>
              <a:t>21/04/2018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8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07A4-79F8-9C4E-9814-9A82F630F522}" type="datetime1">
              <a:rPr lang="en-GB" smtClean="0"/>
              <a:t>21/04/2018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BEA2-6BC0-7E47-93B9-BD106895AFE2}" type="datetime1">
              <a:rPr lang="en-GB" smtClean="0"/>
              <a:t>21/04/2018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0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1DF64-BCFD-5B4F-94B6-D27D1BA4CF43}" type="datetime1">
              <a:rPr lang="en-GB" smtClean="0"/>
              <a:t>21/04/2018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4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BFC9F-5A48-2445-9D32-FF93DCA0689A}" type="datetime1">
              <a:rPr lang="en-GB" smtClean="0"/>
              <a:t>21/04/2018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Seloua Nedjai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553CF-5D53-6549-9A8D-2C33CC0E2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7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العُطْلَة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00" y="1933708"/>
            <a:ext cx="1027865" cy="7529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712" y="4877592"/>
            <a:ext cx="1036575" cy="11886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891" y="943989"/>
            <a:ext cx="1036575" cy="11886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799" y="2528011"/>
            <a:ext cx="2338861" cy="34205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624" y="2686619"/>
            <a:ext cx="1305272" cy="1659467"/>
          </a:xfrm>
          <a:prstGeom prst="rect">
            <a:avLst/>
          </a:prstGeom>
        </p:spPr>
      </p:pic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166340" y="178592"/>
            <a:ext cx="3894667" cy="1530795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4800" dirty="0">
                <a:latin typeface="Calibri Light" panose="020F0302020204030204" pitchFamily="34" charset="0"/>
                <a:cs typeface="Calibri Light" panose="020F0302020204030204" pitchFamily="34" charset="0"/>
              </a:rPr>
              <a:t>عِندَمَا</a:t>
            </a:r>
          </a:p>
          <a:p>
            <a:pPr marL="0" algn="ctr" defTabSz="914400" rtl="1" eaLnBrk="1" latinLnBrk="0" hangingPunct="1"/>
            <a:r>
              <a:rPr lang="en-GB" sz="1400" dirty="0"/>
              <a:t>when</a:t>
            </a:r>
            <a:endParaRPr lang="en-US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152400" y="3098800"/>
            <a:ext cx="2961273" cy="1659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Name:</a:t>
            </a:r>
          </a:p>
          <a:p>
            <a:pPr algn="ctr"/>
            <a:r>
              <a:rPr lang="en-US" dirty="0"/>
              <a:t>Class:</a:t>
            </a:r>
          </a:p>
          <a:p>
            <a:pPr algn="ctr"/>
            <a:r>
              <a:rPr lang="en-US" dirty="0"/>
              <a:t>Date</a:t>
            </a:r>
            <a:r>
              <a:rPr lang="en-US" dirty="0" smtClean="0"/>
              <a:t>:</a:t>
            </a:r>
            <a:r>
              <a:rPr lang="ar-SA" dirty="0" smtClean="0"/>
              <a:t>...............................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75733" y="5672667"/>
            <a:ext cx="5001979" cy="965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Due Date: </a:t>
            </a:r>
            <a:r>
              <a:rPr lang="ar-SA" dirty="0" smtClean="0"/>
              <a:t>................................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3" name="Oval Callout 12"/>
          <p:cNvSpPr/>
          <p:nvPr/>
        </p:nvSpPr>
        <p:spPr>
          <a:xfrm>
            <a:off x="7511172" y="578599"/>
            <a:ext cx="3696428" cy="1320363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Please use </a:t>
            </a:r>
            <a:r>
              <a:rPr lang="en-US"/>
              <a:t>your vocabulary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F74-91A8-DD41-98A5-F6899ACADCBD}" type="datetime1">
              <a:rPr lang="en-GB" smtClean="0"/>
              <a:t>21/04/2018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30113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r>
              <a:rPr lang="en-GB" u="sng" dirty="0"/>
              <a:t>Translate the following sentences:</a:t>
            </a:r>
          </a:p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en-US" u="sng" dirty="0"/>
          </a:p>
        </p:txBody>
      </p:sp>
      <p:sp>
        <p:nvSpPr>
          <p:cNvPr id="4" name="Oval Callout 3"/>
          <p:cNvSpPr/>
          <p:nvPr/>
        </p:nvSpPr>
        <p:spPr>
          <a:xfrm>
            <a:off x="5334000" y="429683"/>
            <a:ext cx="3894667" cy="1083734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4800" dirty="0">
                <a:latin typeface="Calibri Light" panose="020F0302020204030204" pitchFamily="34" charset="0"/>
                <a:cs typeface="Calibri Light" panose="020F0302020204030204" pitchFamily="34" charset="0"/>
              </a:rPr>
              <a:t>عِن</a:t>
            </a:r>
            <a:r>
              <a:rPr lang="ar-EG" sz="4800" dirty="0">
                <a:latin typeface="Calibri Light" panose="020F0302020204030204" pitchFamily="34" charset="0"/>
                <a:cs typeface="Calibri Light" panose="020F0302020204030204" pitchFamily="34" charset="0"/>
              </a:rPr>
              <a:t>ْ</a:t>
            </a:r>
            <a:r>
              <a:rPr lang="ar-SA" sz="4800" dirty="0">
                <a:latin typeface="Calibri Light" panose="020F0302020204030204" pitchFamily="34" charset="0"/>
                <a:cs typeface="Calibri Light" panose="020F0302020204030204" pitchFamily="34" charset="0"/>
              </a:rPr>
              <a:t>دَمَا</a:t>
            </a:r>
          </a:p>
          <a:p>
            <a:pPr marL="0" algn="ctr" defTabSz="914400" rtl="1" eaLnBrk="1" latinLnBrk="0" hangingPunct="1"/>
            <a:r>
              <a:rPr lang="en-GB" sz="1400" dirty="0"/>
              <a:t>when</a:t>
            </a:r>
            <a:endParaRPr lang="en-US" sz="1400" dirty="0"/>
          </a:p>
        </p:txBody>
      </p:sp>
      <p:sp>
        <p:nvSpPr>
          <p:cNvPr id="5" name="Rounded Rectangle 4"/>
          <p:cNvSpPr/>
          <p:nvPr/>
        </p:nvSpPr>
        <p:spPr>
          <a:xfrm>
            <a:off x="186267" y="2353733"/>
            <a:ext cx="6519333" cy="40809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When the weather is cold, I go to the park.</a:t>
            </a:r>
          </a:p>
          <a:p>
            <a:pPr algn="ctr"/>
            <a:r>
              <a:rPr lang="is-IS" dirty="0"/>
              <a:t>….........................................................................................................................................................................................................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ctr"/>
            <a:r>
              <a:rPr lang="en-US" dirty="0"/>
              <a:t>W</a:t>
            </a:r>
            <a:r>
              <a:rPr lang="is-IS" dirty="0"/>
              <a:t>hen the weather was hot I went to the hotel.</a:t>
            </a:r>
          </a:p>
          <a:p>
            <a:pPr algn="ctr"/>
            <a:r>
              <a:rPr lang="is-IS" dirty="0"/>
              <a:t>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ctr"/>
            <a:r>
              <a:rPr lang="en-US" dirty="0"/>
              <a:t>W</a:t>
            </a:r>
            <a:r>
              <a:rPr lang="is-IS" dirty="0"/>
              <a:t>hen the weather was snowy I went to airport.</a:t>
            </a:r>
          </a:p>
          <a:p>
            <a:pPr algn="ctr"/>
            <a:r>
              <a:rPr lang="is-IS" dirty="0"/>
              <a:t>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ctr"/>
            <a:r>
              <a:rPr lang="en-US" dirty="0"/>
              <a:t>W</a:t>
            </a:r>
            <a:r>
              <a:rPr lang="is-IS" dirty="0"/>
              <a:t>hen the weather was foggy, I went to the shops.</a:t>
            </a:r>
          </a:p>
          <a:p>
            <a:pPr algn="ctr"/>
            <a:r>
              <a:rPr lang="is-IS" dirty="0"/>
              <a:t>...........................................................................................................................................................................................................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333" y="3014134"/>
            <a:ext cx="2338861" cy="3420533"/>
          </a:xfrm>
          <a:prstGeom prst="rect">
            <a:avLst/>
          </a:prstGeom>
        </p:spPr>
      </p:pic>
      <p:sp>
        <p:nvSpPr>
          <p:cNvPr id="7" name="Cloud Callout 6"/>
          <p:cNvSpPr/>
          <p:nvPr/>
        </p:nvSpPr>
        <p:spPr>
          <a:xfrm>
            <a:off x="8631768" y="1253067"/>
            <a:ext cx="3234266" cy="1761067"/>
          </a:xfrm>
          <a:prstGeom prst="cloud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عندما كان الطقس مشمس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 ذهبت إلى البيت.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1E1FD-82B7-5042-971A-A169CFA7F0AC}" type="datetime1">
              <a:rPr lang="en-GB" smtClean="0"/>
              <a:t>21/04/2018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88285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Word search: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290946"/>
              </p:ext>
            </p:extLst>
          </p:nvPr>
        </p:nvGraphicFramePr>
        <p:xfrm>
          <a:off x="838200" y="1825625"/>
          <a:ext cx="529167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9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غ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ض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ت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ف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ea typeface="Calibri" charset="0"/>
                          <a:cs typeface="Calibri Light" panose="020F0302020204030204" pitchFamily="34" charset="0"/>
                        </a:rPr>
                        <a:t>م</a:t>
                      </a:r>
                      <a:endParaRPr lang="en-US" sz="2800" b="1" dirty="0">
                        <a:latin typeface="Calibri Light" panose="020F0302020204030204" pitchFamily="34" charset="0"/>
                        <a:ea typeface="Calibri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ب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ج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ث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ش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ea typeface="Calibri" charset="0"/>
                          <a:cs typeface="Calibri Light" panose="020F0302020204030204" pitchFamily="34" charset="0"/>
                        </a:rPr>
                        <a:t>م</a:t>
                      </a:r>
                      <a:endParaRPr lang="en-US" sz="2800" b="1" dirty="0">
                        <a:latin typeface="Calibri Light" panose="020F0302020204030204" pitchFamily="34" charset="0"/>
                        <a:ea typeface="Calibri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ئ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ظ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م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ك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ط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م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ب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س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ث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ذ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ي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ت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ن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س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ق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ط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ل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و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ذ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ب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ت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ب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هـ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ذ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م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د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ن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ع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ق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غ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ن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ف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ص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ا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2800" b="1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ع</a:t>
                      </a:r>
                      <a:endParaRPr lang="en-US" sz="28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502401" y="365125"/>
            <a:ext cx="2963333" cy="418253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/>
              <a:t>Sunny</a:t>
            </a:r>
          </a:p>
          <a:p>
            <a:pPr algn="ctr"/>
            <a:r>
              <a:rPr lang="en-US" sz="2800" dirty="0"/>
              <a:t>Windy</a:t>
            </a:r>
          </a:p>
          <a:p>
            <a:pPr algn="ctr"/>
            <a:r>
              <a:rPr lang="en-US" sz="2800" dirty="0"/>
              <a:t>Cloudy</a:t>
            </a:r>
          </a:p>
          <a:p>
            <a:pPr algn="ctr"/>
            <a:r>
              <a:rPr lang="en-US" sz="2800" dirty="0"/>
              <a:t>Foggy</a:t>
            </a:r>
          </a:p>
          <a:p>
            <a:pPr algn="ctr"/>
            <a:r>
              <a:rPr lang="en-US" sz="2800" dirty="0"/>
              <a:t>Rainy</a:t>
            </a:r>
          </a:p>
          <a:p>
            <a:pPr algn="ctr"/>
            <a:r>
              <a:rPr lang="en-US" sz="2800" dirty="0"/>
              <a:t>Weather</a:t>
            </a:r>
          </a:p>
          <a:p>
            <a:pPr algn="ctr"/>
            <a:r>
              <a:rPr lang="en-US" sz="2800" dirty="0"/>
              <a:t>When</a:t>
            </a:r>
          </a:p>
          <a:p>
            <a:pPr algn="ctr"/>
            <a:r>
              <a:rPr lang="en-US" sz="2800" dirty="0"/>
              <a:t>Was</a:t>
            </a:r>
          </a:p>
          <a:p>
            <a:pPr algn="ctr"/>
            <a:r>
              <a:rPr lang="en-US" sz="2800" dirty="0"/>
              <a:t>I went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490" y="4944532"/>
            <a:ext cx="2471410" cy="1749425"/>
          </a:xfrm>
          <a:prstGeom prst="rect">
            <a:avLst/>
          </a:prstGeom>
        </p:spPr>
      </p:pic>
      <p:sp>
        <p:nvSpPr>
          <p:cNvPr id="7" name="Oval Callout 6"/>
          <p:cNvSpPr/>
          <p:nvPr/>
        </p:nvSpPr>
        <p:spPr>
          <a:xfrm>
            <a:off x="9105900" y="4803243"/>
            <a:ext cx="2726266" cy="914400"/>
          </a:xfrm>
          <a:prstGeom prst="wedgeEllipseCallout">
            <a:avLst>
              <a:gd name="adj1" fmla="val -22075"/>
              <a:gd name="adj2" fmla="val 14213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ذهبت إلى المكتبة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26" y="625473"/>
            <a:ext cx="1803140" cy="1320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935308" y="1858935"/>
            <a:ext cx="2033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الطقس غائم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660" y="2318265"/>
            <a:ext cx="1305272" cy="165946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465735" y="3991000"/>
            <a:ext cx="257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ذهبت إلي المتحف</a:t>
            </a:r>
            <a:endParaRPr lang="en-US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1AF5-5AB7-8F45-95DC-7F18B3B96BD4}" type="datetime1">
              <a:rPr lang="en-GB" smtClean="0"/>
              <a:t>21/04/2018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245673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000" dirty="0"/>
              <a:t>Write a paragraph of 150 words about your holidays , describing the places you visited .</a:t>
            </a:r>
            <a:br>
              <a:rPr lang="en-US" sz="2000" dirty="0"/>
            </a:br>
            <a:r>
              <a:rPr lang="en-US" sz="2000" dirty="0"/>
              <a:t>All the vocabulary has been provided before, please check your spelling 0 tolerance with spelling mistakes especially about the words already in your sheets.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1825624"/>
            <a:ext cx="10354733" cy="42195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s-IS" dirty="0"/>
              <a:t>…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67C4-FFAF-E04E-9AE4-DF4A71665546}" type="datetime1">
              <a:rPr lang="en-GB" smtClean="0"/>
              <a:t>21/04/2018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204164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GB" sz="2000" dirty="0"/>
              <a:t>Read and match the sentence to the picture</a:t>
            </a:r>
            <a:br>
              <a:rPr lang="en-GB" sz="2000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775960"/>
              </p:ext>
            </p:extLst>
          </p:nvPr>
        </p:nvGraphicFramePr>
        <p:xfrm>
          <a:off x="838200" y="1825625"/>
          <a:ext cx="1051560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  <a:p>
                      <a:pPr marL="0" algn="l" defTabSz="914400" rtl="0" eaLnBrk="1" latinLnBrk="0" hangingPunct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00" y="1933708"/>
            <a:ext cx="1027865" cy="7529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559" y="2122161"/>
            <a:ext cx="1164922" cy="15078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3872153" y="2097836"/>
            <a:ext cx="2174271" cy="14672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387" y="1962899"/>
            <a:ext cx="1036575" cy="11886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446" y="1945240"/>
            <a:ext cx="1273001" cy="1861736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6046424" y="4740426"/>
            <a:ext cx="5519043" cy="8645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عندما كان الط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قس غائم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ذهبت إلى مدينة الملاهي</a:t>
            </a:r>
            <a:endParaRPr lang="en-US" sz="28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1565467" y="5080000"/>
            <a:ext cx="457200" cy="52493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١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7128933" y="5619750"/>
            <a:ext cx="4436534" cy="9503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عندما كان الط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قس مثلج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ذهبت إلى الحديقة</a:t>
            </a:r>
            <a:endParaRPr lang="en-US" sz="28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684000" y="6112933"/>
            <a:ext cx="338667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٢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984400" y="4612322"/>
            <a:ext cx="4518933" cy="8402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عندما كان الط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قس ممطر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ذهبت إلى المكتبة</a:t>
            </a:r>
            <a:endParaRPr lang="en-US" sz="28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801" y="2589666"/>
            <a:ext cx="1645022" cy="1164454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5516006" y="4940300"/>
            <a:ext cx="431854" cy="482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٣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020648" y="5552016"/>
            <a:ext cx="4529666" cy="7895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2800" dirty="0">
                <a:latin typeface="Calibri Light" panose="020F0302020204030204" pitchFamily="34" charset="0"/>
                <a:ea typeface="Calibri Light" charset="0"/>
                <a:cs typeface="Calibri Light" panose="020F0302020204030204" pitchFamily="34" charset="0"/>
              </a:rPr>
              <a:t>عندما كان الط</a:t>
            </a:r>
            <a:r>
              <a:rPr lang="ar-EG" sz="2800" dirty="0">
                <a:latin typeface="Calibri Light" panose="020F0302020204030204" pitchFamily="34" charset="0"/>
                <a:ea typeface="Calibri Light" charset="0"/>
                <a:cs typeface="Calibri Light" panose="020F0302020204030204" pitchFamily="34" charset="0"/>
              </a:rPr>
              <a:t>ّ</a:t>
            </a:r>
            <a:r>
              <a:rPr lang="ar-SA" sz="2800" dirty="0">
                <a:latin typeface="Calibri Light" panose="020F0302020204030204" pitchFamily="34" charset="0"/>
                <a:ea typeface="Calibri Light" charset="0"/>
                <a:cs typeface="Calibri Light" panose="020F0302020204030204" pitchFamily="34" charset="0"/>
              </a:rPr>
              <a:t>قس مشمس</a:t>
            </a:r>
            <a:r>
              <a:rPr lang="ar-EG" sz="2800" dirty="0">
                <a:latin typeface="Calibri Light" panose="020F0302020204030204" pitchFamily="34" charset="0"/>
                <a:ea typeface="Calibri Light" charset="0"/>
                <a:cs typeface="Calibri Light" panose="020F0302020204030204" pitchFamily="34" charset="0"/>
              </a:rPr>
              <a:t>ا</a:t>
            </a:r>
            <a:r>
              <a:rPr lang="ar-SA" sz="2800" dirty="0">
                <a:latin typeface="Calibri Light" panose="020F0302020204030204" pitchFamily="34" charset="0"/>
                <a:ea typeface="Calibri Light" charset="0"/>
                <a:cs typeface="Calibri Light" panose="020F0302020204030204" pitchFamily="34" charset="0"/>
              </a:rPr>
              <a:t> ذهبت إلى البيت</a:t>
            </a:r>
            <a:endParaRPr lang="en-US" sz="2800" dirty="0">
              <a:latin typeface="Calibri Light" panose="020F0302020204030204" pitchFamily="34" charset="0"/>
              <a:ea typeface="Calibri Light" charset="0"/>
              <a:cs typeface="Calibri Light" panose="020F030202020403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596742" y="5748867"/>
            <a:ext cx="449682" cy="508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٤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358" y="1995363"/>
            <a:ext cx="1036575" cy="1188606"/>
          </a:xfrm>
          <a:prstGeom prst="rect">
            <a:avLst/>
          </a:prstGeom>
        </p:spPr>
      </p:pic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058E-78EC-1844-8534-CF4C29A3DA1E}" type="datetime1">
              <a:rPr lang="en-GB" smtClean="0"/>
              <a:t>21/04/2018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6191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GB" sz="2400" u="sng" dirty="0"/>
              <a:t>Read and understand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Choose the correct verb in the empty gap</a:t>
            </a:r>
            <a:r>
              <a:rPr lang="en-US" dirty="0"/>
              <a:t>:</a:t>
            </a:r>
          </a:p>
          <a:p>
            <a:pPr marL="0" indent="0" algn="r">
              <a:buNone/>
            </a:pP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غدا...............الط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قس بارد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indent="0" algn="r">
              <a:buNone/>
            </a:pP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البارحة..............الط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قس عاصف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indent="0" algn="r">
              <a:buNone/>
            </a:pP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اليوم.................الط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قس مشمس</a:t>
            </a:r>
            <a:r>
              <a:rPr lang="ar-EG" dirty="0">
                <a:latin typeface="Calibri Light" charset="0"/>
                <a:ea typeface="Calibri Light" charset="0"/>
                <a:cs typeface="Calibri Light" charset="0"/>
              </a:rPr>
              <a:t>ا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194800" y="1016000"/>
            <a:ext cx="2159000" cy="11514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اليوم 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today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غدا=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tomorrow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البارحة=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yesterday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959600" y="1016000"/>
            <a:ext cx="2065867" cy="118533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كان=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was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يكون=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is</a:t>
            </a:r>
            <a:endParaRPr lang="ar-SA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ct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سيكون=</a:t>
            </a:r>
            <a:r>
              <a:rPr lang="en-GB" dirty="0">
                <a:latin typeface="Calibri Light" charset="0"/>
                <a:ea typeface="Calibri Light" charset="0"/>
                <a:cs typeface="Calibri Light" charset="0"/>
              </a:rPr>
              <a:t>will be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991" y="2624666"/>
            <a:ext cx="709276" cy="81330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3539067" y="2523067"/>
            <a:ext cx="795866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79600" y="2411677"/>
            <a:ext cx="1659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مشمس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539067" y="3031067"/>
            <a:ext cx="795866" cy="16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01333" y="282786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>
                <a:latin typeface="Calibri Light" charset="0"/>
                <a:ea typeface="Calibri Light" charset="0"/>
                <a:cs typeface="Calibri Light" charset="0"/>
              </a:rPr>
              <a:t>ممطر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674533" y="3197199"/>
            <a:ext cx="660400" cy="375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89342" y="3437969"/>
            <a:ext cx="1363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مثلج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933" y="4452632"/>
            <a:ext cx="1116922" cy="836614"/>
          </a:xfrm>
          <a:prstGeom prst="rect">
            <a:avLst/>
          </a:prstGeom>
        </p:spPr>
      </p:pic>
      <p:cxnSp>
        <p:nvCxnSpPr>
          <p:cNvPr id="18" name="Straight Arrow Connector 17"/>
          <p:cNvCxnSpPr/>
          <p:nvPr/>
        </p:nvCxnSpPr>
        <p:spPr>
          <a:xfrm flipH="1" flipV="1">
            <a:off x="3420533" y="4515127"/>
            <a:ext cx="914400" cy="267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61067" y="4233333"/>
            <a:ext cx="1659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غائم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420533" y="5025257"/>
            <a:ext cx="914400" cy="3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89342" y="4870939"/>
            <a:ext cx="1331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ممطر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674533" y="5240271"/>
            <a:ext cx="660400" cy="330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01333" y="5405669"/>
            <a:ext cx="147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r" defTabSz="914400" rtl="1" eaLnBrk="1" latinLnBrk="0" hangingPunct="1"/>
            <a:r>
              <a:rPr lang="ar-SA" dirty="0">
                <a:latin typeface="Calibri Light" charset="0"/>
                <a:ea typeface="Calibri Light" charset="0"/>
                <a:cs typeface="Calibri Light" charset="0"/>
              </a:rPr>
              <a:t>عاصف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2267" y="3807301"/>
            <a:ext cx="367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defTabSz="914400" rtl="0" eaLnBrk="1" latinLnBrk="0" hangingPunct="1"/>
            <a:r>
              <a:rPr lang="en-US" dirty="0"/>
              <a:t>Translate </a:t>
            </a:r>
            <a:r>
              <a:rPr lang="en-US"/>
              <a:t>the following sentences: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816261" y="4118126"/>
            <a:ext cx="6096000" cy="25061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Yesterday the weather was cold</a:t>
            </a:r>
          </a:p>
          <a:p>
            <a:r>
              <a:rPr lang="is-IS" dirty="0"/>
              <a:t>…......................................................</a:t>
            </a:r>
          </a:p>
          <a:p>
            <a:endParaRPr lang="is-IS" dirty="0"/>
          </a:p>
          <a:p>
            <a:r>
              <a:rPr lang="en-US" dirty="0"/>
              <a:t>T</a:t>
            </a:r>
            <a:r>
              <a:rPr lang="is-IS" dirty="0"/>
              <a:t>omorrow the weather will be hot</a:t>
            </a:r>
          </a:p>
          <a:p>
            <a:r>
              <a:rPr lang="is-IS" dirty="0"/>
              <a:t>................................................................</a:t>
            </a:r>
          </a:p>
          <a:p>
            <a:endParaRPr lang="is-IS" dirty="0"/>
          </a:p>
          <a:p>
            <a:r>
              <a:rPr lang="en-US" dirty="0"/>
              <a:t>T</a:t>
            </a:r>
            <a:r>
              <a:rPr lang="is-IS" dirty="0"/>
              <a:t>oday the weather </a:t>
            </a:r>
            <a:r>
              <a:rPr lang="is-IS" dirty="0" smtClean="0"/>
              <a:t>is </a:t>
            </a:r>
            <a:r>
              <a:rPr lang="is-IS" dirty="0"/>
              <a:t>windy</a:t>
            </a:r>
          </a:p>
          <a:p>
            <a:r>
              <a:rPr lang="is-IS" dirty="0"/>
              <a:t>..................................................................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38200" y="2827867"/>
            <a:ext cx="1363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latinLnBrk="0" hangingPunct="1"/>
            <a:r>
              <a:rPr lang="en-US" dirty="0"/>
              <a:t>Circle the word matching the picture.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84DEC-18A6-A745-8655-D209D5D09C1D}" type="datetime1">
              <a:rPr lang="en-GB" smtClean="0"/>
              <a:t>21/04/2018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9351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u="sng" dirty="0"/>
              <a:t>Fill the gap with the following words and translate the text in next page.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49866" y="1439334"/>
            <a:ext cx="9990667" cy="1168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أ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         عندما         ذهبت         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           الر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بيع            الط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قس        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049866" y="2959100"/>
            <a:ext cx="10143066" cy="28321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كا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..................م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ًا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إلى ال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و ............كان الط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ق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س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اص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ًا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............إلى ال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ك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.  </a:t>
            </a:r>
          </a:p>
          <a:p>
            <a:pPr marL="0" algn="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الص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 ..............و أ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 إ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لى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لا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هي، ق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ض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و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 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ائ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ا.   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.................ز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في 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.  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الش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اء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س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إلى ...................ك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ج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ا. </a:t>
            </a:r>
            <a:endParaRPr lang="en-US" sz="28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CE0B-2A95-BE4B-99C9-B10D3A65B8ED}" type="datetime1">
              <a:rPr lang="en-GB" smtClean="0"/>
              <a:t>21/04/2018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56255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u="sng" dirty="0"/>
              <a:t>Fill the gap with the following words and translate the text in next page.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00237" y="1439334"/>
            <a:ext cx="9990667" cy="1168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dirty="0" smtClean="0">
                <a:latin typeface="Calibri Light" charset="0"/>
                <a:cs typeface="Calibri Light" charset="0"/>
              </a:rPr>
              <a:t>Read the text, write the plan for the text in English, find the verbs and circle it. Create similar text using different country and different places: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1049866" y="2959100"/>
            <a:ext cx="10143066" cy="28321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r" defTabSz="914400" rtl="1" eaLnBrk="1" latinLnBrk="0" hangingPunct="1"/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فِي  عُطْلَة  الصيف سَافَرْتُ إِلَى إِسْبَانْيَا بِالطَّائِرَة .كا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en-GB" sz="2800" dirty="0" smtClean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الطَقسُ م</a:t>
            </a:r>
            <a:r>
              <a:rPr lang="ar-EG" sz="2800" dirty="0" smtClean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شْمِسًا وَ جَمِيل. </a:t>
            </a:r>
          </a:p>
          <a:p>
            <a:pPr marL="0" algn="r" defTabSz="914400" rtl="1" eaLnBrk="1" latinLnBrk="0" hangingPunct="1"/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فِي إِسْبَانْيَا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ذ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إلى ال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و 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 إِلَى  مَدِينَة المَلاَهِي  بِالسَّيَارَة.  وَ كَذَا </a:t>
            </a:r>
            <a:endParaRPr lang="ar-SA" sz="28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r" defTabSz="914400" rtl="1" eaLnBrk="1" latinLnBrk="0" hangingPunct="1"/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الص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ذ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 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أُمِّي و 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أ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 إ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لى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لا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هي، ق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ض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ي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و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 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ائ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ا.   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الْرَبِيع ز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في 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.  في 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ط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الش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اء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س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اف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 إلى </a:t>
            </a:r>
            <a:r>
              <a:rPr lang="ar-SA" sz="2800" dirty="0" smtClean="0">
                <a:latin typeface="Calibri Light" charset="0"/>
                <a:ea typeface="Calibri Light" charset="0"/>
                <a:cs typeface="Calibri Light" charset="0"/>
              </a:rPr>
              <a:t>دُبِي.ك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ان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الر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ل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ت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ع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 ج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800" dirty="0">
                <a:latin typeface="Calibri Light" charset="0"/>
                <a:ea typeface="Calibri Light" charset="0"/>
                <a:cs typeface="Calibri Light" charset="0"/>
              </a:rPr>
              <a:t>ًّ</a:t>
            </a:r>
            <a:r>
              <a:rPr lang="ar-SA" sz="2800" dirty="0">
                <a:latin typeface="Calibri Light" charset="0"/>
                <a:ea typeface="Calibri Light" charset="0"/>
                <a:cs typeface="Calibri Light" charset="0"/>
              </a:rPr>
              <a:t>ا. </a:t>
            </a:r>
            <a:endParaRPr lang="en-US" sz="28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CE0B-2A95-BE4B-99C9-B10D3A65B8ED}" type="datetime1">
              <a:rPr lang="en-GB" smtClean="0"/>
              <a:t>25/04/2018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82967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u="sng" dirty="0" smtClean="0"/>
              <a:t>Read the sentences and then write each word in the grid below: </a:t>
            </a:r>
            <a:endParaRPr lang="en-GB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4800" dirty="0">
                <a:latin typeface="Calibri Light" charset="0"/>
                <a:ea typeface="Calibri Light" charset="0"/>
                <a:cs typeface="Calibri Light" charset="0"/>
              </a:rPr>
              <a:t>فِي  عُطْلَة  الصيف سَافَرْتُ إِلَى إِسْبَانْيَا </a:t>
            </a:r>
            <a:r>
              <a:rPr lang="ar-SA" sz="4800" dirty="0" smtClean="0">
                <a:latin typeface="Calibri Light" charset="0"/>
                <a:ea typeface="Calibri Light" charset="0"/>
                <a:cs typeface="Calibri Light" charset="0"/>
              </a:rPr>
              <a:t>بِالطَّائِرَة</a:t>
            </a:r>
            <a:endParaRPr lang="en-GB" sz="48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0" indent="0" algn="r">
              <a:buNone/>
            </a:pPr>
            <a:endParaRPr lang="en-GB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E5DC-D220-1B4C-AEF5-4D8FDA8DC3FB}" type="datetime1">
              <a:rPr lang="en-GB" smtClean="0"/>
              <a:t>26/04/2018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Seloua Nedjai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380351"/>
              </p:ext>
            </p:extLst>
          </p:nvPr>
        </p:nvGraphicFramePr>
        <p:xfrm>
          <a:off x="739830" y="2726576"/>
          <a:ext cx="10532228" cy="716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4604">
                  <a:extLst>
                    <a:ext uri="{9D8B030D-6E8A-4147-A177-3AD203B41FA5}">
                      <a16:colId xmlns:a16="http://schemas.microsoft.com/office/drawing/2014/main" val="2035109607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4189985422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1148927949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1857595955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1777646358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985684465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576511947"/>
                    </a:ext>
                  </a:extLst>
                </a:gridCol>
              </a:tblGrid>
              <a:tr h="71643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00169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841089" y="3717962"/>
            <a:ext cx="103509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 smtClean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ar-SA" sz="5400" dirty="0" smtClean="0">
                <a:latin typeface="Calibri Light" charset="0"/>
                <a:ea typeface="Calibri Light" charset="0"/>
                <a:cs typeface="Calibri Light" charset="0"/>
              </a:rPr>
              <a:t> فِي عُطْلَةِ الصَّيْفِ كَانَ الطَقسُ </a:t>
            </a:r>
            <a:r>
              <a:rPr lang="ar-SA" sz="54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5400" dirty="0">
                <a:latin typeface="Calibri Light" charset="0"/>
                <a:ea typeface="Calibri Light" charset="0"/>
                <a:cs typeface="Calibri Light" charset="0"/>
              </a:rPr>
              <a:t>ُ</a:t>
            </a:r>
            <a:r>
              <a:rPr lang="ar-SA" sz="5400" dirty="0">
                <a:latin typeface="Calibri Light" charset="0"/>
                <a:ea typeface="Calibri Light" charset="0"/>
                <a:cs typeface="Calibri Light" charset="0"/>
              </a:rPr>
              <a:t>شْمِسًا وَ جَمِيل</a:t>
            </a:r>
            <a:endParaRPr lang="en-GB" sz="5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315795"/>
              </p:ext>
            </p:extLst>
          </p:nvPr>
        </p:nvGraphicFramePr>
        <p:xfrm>
          <a:off x="1025234" y="4977130"/>
          <a:ext cx="10532232" cy="716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529">
                  <a:extLst>
                    <a:ext uri="{9D8B030D-6E8A-4147-A177-3AD203B41FA5}">
                      <a16:colId xmlns:a16="http://schemas.microsoft.com/office/drawing/2014/main" val="2035109607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4189985422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1148927949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1857595955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1777646358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985684465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1915479703"/>
                    </a:ext>
                  </a:extLst>
                </a:gridCol>
                <a:gridCol w="1316529">
                  <a:extLst>
                    <a:ext uri="{9D8B030D-6E8A-4147-A177-3AD203B41FA5}">
                      <a16:colId xmlns:a16="http://schemas.microsoft.com/office/drawing/2014/main" val="576511947"/>
                    </a:ext>
                  </a:extLst>
                </a:gridCol>
              </a:tblGrid>
              <a:tr h="71643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001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60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1.</a:t>
            </a:r>
          </a:p>
          <a:p>
            <a:r>
              <a:rPr lang="en-GB" dirty="0" smtClean="0"/>
              <a:t>2.</a:t>
            </a:r>
          </a:p>
          <a:p>
            <a:r>
              <a:rPr lang="en-GB" dirty="0" smtClean="0"/>
              <a:t>3</a:t>
            </a:r>
          </a:p>
          <a:p>
            <a:r>
              <a:rPr lang="en-GB" dirty="0" smtClean="0"/>
              <a:t>4</a:t>
            </a:r>
          </a:p>
          <a:p>
            <a:r>
              <a:rPr lang="en-GB" dirty="0" smtClean="0"/>
              <a:t>5</a:t>
            </a:r>
          </a:p>
          <a:p>
            <a:r>
              <a:rPr lang="en-GB" dirty="0" smtClean="0"/>
              <a:t>6</a:t>
            </a:r>
          </a:p>
          <a:p>
            <a:r>
              <a:rPr lang="en-GB" dirty="0"/>
              <a:t>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E5DC-D220-1B4C-AEF5-4D8FDA8DC3FB}" type="datetime1">
              <a:rPr lang="en-GB" smtClean="0"/>
              <a:t>25/04/2018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Seloua Nedjai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0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u="sng" dirty="0"/>
              <a:t>Translation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65200" y="1439334"/>
            <a:ext cx="9719733" cy="30818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s-IS" dirty="0"/>
              <a:t>…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862667" y="4927600"/>
            <a:ext cx="5621866" cy="143933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/>
              <a:t>New vocabulary:</a:t>
            </a:r>
          </a:p>
          <a:p>
            <a:r>
              <a:rPr lang="en-US" dirty="0"/>
              <a:t>We visited:</a:t>
            </a:r>
            <a:r>
              <a:rPr lang="ar-SA" dirty="0"/>
              <a:t> زرنا  </a:t>
            </a:r>
            <a:endParaRPr lang="en-US" dirty="0"/>
          </a:p>
          <a:p>
            <a:r>
              <a:rPr lang="en-US" dirty="0"/>
              <a:t>We spent:</a:t>
            </a:r>
            <a:r>
              <a:rPr lang="ar-SA" dirty="0"/>
              <a:t>  قضينا</a:t>
            </a:r>
            <a:endParaRPr lang="en-US" dirty="0"/>
          </a:p>
          <a:p>
            <a:r>
              <a:rPr lang="en-US" dirty="0"/>
              <a:t>Enjoyable / pleasant: </a:t>
            </a:r>
            <a:r>
              <a:rPr lang="ar-SA" dirty="0"/>
              <a:t>ممتعة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5164667"/>
            <a:ext cx="211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latinLnBrk="0" hangingPunct="1"/>
            <a:r>
              <a:rPr lang="en-US" dirty="0"/>
              <a:t>We traveled: </a:t>
            </a:r>
            <a:r>
              <a:rPr lang="ar-SA" dirty="0"/>
              <a:t>س</a:t>
            </a:r>
            <a:r>
              <a:rPr lang="ar-EG" dirty="0"/>
              <a:t>ا</a:t>
            </a:r>
            <a:r>
              <a:rPr lang="ar-SA" dirty="0"/>
              <a:t>فرنا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672667"/>
            <a:ext cx="1236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Trip: </a:t>
            </a:r>
            <a:r>
              <a:rPr lang="ar-SA" dirty="0"/>
              <a:t>الرحلة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D82F-6E89-A54D-AF7E-18B6ACB955ED}" type="datetime1">
              <a:rPr lang="en-GB" smtClean="0"/>
              <a:t>21/04/2018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6852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GB" sz="2000" u="sng" dirty="0"/>
              <a:t>Look read and </a:t>
            </a:r>
            <a:r>
              <a:rPr lang="en-GB" sz="2000" u="sng"/>
              <a:t>understand:</a:t>
            </a:r>
            <a:br>
              <a:rPr lang="en-GB" sz="2000" u="sng"/>
            </a:br>
            <a:endParaRPr lang="en-US" sz="2000" u="sng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067" y="4227646"/>
            <a:ext cx="2426888" cy="1852525"/>
          </a:xfrm>
        </p:spPr>
      </p:pic>
      <p:sp>
        <p:nvSpPr>
          <p:cNvPr id="4" name="Rounded Rectangle 3"/>
          <p:cNvSpPr/>
          <p:nvPr/>
        </p:nvSpPr>
        <p:spPr>
          <a:xfrm>
            <a:off x="7171267" y="386822"/>
            <a:ext cx="2887133" cy="13038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ذهبتُ=</a:t>
            </a:r>
            <a:r>
              <a:rPr lang="en-GB" dirty="0"/>
              <a:t>I went</a:t>
            </a:r>
            <a:endParaRPr lang="ar-SA" dirty="0"/>
          </a:p>
          <a:p>
            <a:pPr marL="0" algn="ctr" defTabSz="914400" rtl="1" eaLnBrk="1" latinLnBrk="0" hangingPunct="1"/>
            <a:r>
              <a:rPr lang="ar-SA" dirty="0"/>
              <a:t>أذهبُ=</a:t>
            </a:r>
            <a:r>
              <a:rPr lang="en-US" dirty="0"/>
              <a:t>I</a:t>
            </a:r>
            <a:r>
              <a:rPr lang="en-GB" dirty="0"/>
              <a:t> go</a:t>
            </a:r>
            <a:endParaRPr lang="ar-SA" dirty="0"/>
          </a:p>
          <a:p>
            <a:pPr marL="0" algn="ctr" defTabSz="914400" rtl="1" eaLnBrk="1" latinLnBrk="0" hangingPunct="1"/>
            <a:r>
              <a:rPr lang="ar-SA" dirty="0"/>
              <a:t>سأذهبُ=</a:t>
            </a:r>
            <a:r>
              <a:rPr lang="en-GB" dirty="0"/>
              <a:t>I will go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299200" y="1690688"/>
            <a:ext cx="5054600" cy="23055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اليوم.....................إلى الس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ّ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وق</a:t>
            </a:r>
          </a:p>
          <a:p>
            <a:pPr marL="0" algn="r" defTabSz="914400" rtl="1" eaLnBrk="1" latinLnBrk="0" hangingPunct="1"/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غ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ً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ا.......................إلى ال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د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يق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ة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endParaRPr lang="ar-SA" sz="2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0" algn="r" defTabSz="914400" rtl="1" eaLnBrk="1" latinLnBrk="0" hangingPunct="1"/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ال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ار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ة.....................إلى ال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م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س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ْ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ب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َ</a:t>
            </a:r>
            <a:r>
              <a:rPr lang="ar-SA" sz="2400" dirty="0">
                <a:latin typeface="Calibri Light" charset="0"/>
                <a:ea typeface="Calibri Light" charset="0"/>
                <a:cs typeface="Calibri Light" charset="0"/>
              </a:rPr>
              <a:t>ح</a:t>
            </a:r>
            <a:r>
              <a:rPr lang="ar-EG" sz="2400" dirty="0">
                <a:latin typeface="Calibri Light" charset="0"/>
                <a:ea typeface="Calibri Light" charset="0"/>
                <a:cs typeface="Calibri Light" charset="0"/>
              </a:rPr>
              <a:t>ِ</a:t>
            </a:r>
            <a:endParaRPr lang="en-US" sz="24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27332" y="1825625"/>
            <a:ext cx="4326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defTabSz="914400" rtl="0" eaLnBrk="1" latinLnBrk="0" hangingPunct="1"/>
            <a:r>
              <a:rPr lang="en-US" dirty="0"/>
              <a:t>Write the appropriate verb </a:t>
            </a:r>
            <a:r>
              <a:rPr lang="en-GB" dirty="0"/>
              <a:t>in the gap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634067" y="1047353"/>
            <a:ext cx="2997200" cy="155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سوق=</a:t>
            </a:r>
            <a:r>
              <a:rPr lang="en-GB" dirty="0"/>
              <a:t>market</a:t>
            </a:r>
            <a:endParaRPr lang="ar-SA" dirty="0"/>
          </a:p>
          <a:p>
            <a:pPr marL="0" algn="ctr" defTabSz="914400" rtl="1" eaLnBrk="1" latinLnBrk="0" hangingPunct="1"/>
            <a:r>
              <a:rPr lang="ar-SA" dirty="0"/>
              <a:t>الس</a:t>
            </a:r>
            <a:r>
              <a:rPr lang="ar-EG" dirty="0"/>
              <a:t>ّ</a:t>
            </a:r>
            <a:r>
              <a:rPr lang="ar-SA" dirty="0"/>
              <a:t>وق=</a:t>
            </a:r>
            <a:r>
              <a:rPr lang="en-GB" dirty="0"/>
              <a:t> the market</a:t>
            </a:r>
            <a:endParaRPr lang="ar-SA" dirty="0"/>
          </a:p>
          <a:p>
            <a:pPr marL="0" algn="ctr" defTabSz="914400" rtl="1" eaLnBrk="1" latinLnBrk="0" hangingPunct="1"/>
            <a:r>
              <a:rPr lang="ar-SA" dirty="0"/>
              <a:t>متحف=</a:t>
            </a:r>
            <a:r>
              <a:rPr lang="en-GB" dirty="0"/>
              <a:t>museum</a:t>
            </a:r>
            <a:endParaRPr lang="ar-SA" dirty="0"/>
          </a:p>
          <a:p>
            <a:pPr marL="0" algn="ctr" defTabSz="914400" rtl="1" eaLnBrk="1" latinLnBrk="0" hangingPunct="1"/>
            <a:r>
              <a:rPr lang="ar-SA" dirty="0"/>
              <a:t>المتحف=</a:t>
            </a:r>
            <a:r>
              <a:rPr lang="en-GB" dirty="0"/>
              <a:t>the museum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 rot="10800000" flipH="1" flipV="1">
            <a:off x="254000" y="2616199"/>
            <a:ext cx="6045200" cy="40386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Yesterday the weather was cold I went to the Market then to the swimming pool</a:t>
            </a:r>
          </a:p>
          <a:p>
            <a:pPr marL="0" algn="ctr" defTabSz="914400" rtl="0" eaLnBrk="1" latinLnBrk="0" hangingPunct="1"/>
            <a:r>
              <a:rPr lang="is-IS" dirty="0">
                <a:latin typeface="Calibri Light" charset="0"/>
                <a:ea typeface="Calibri Light" charset="0"/>
                <a:cs typeface="Calibri Light" charset="0"/>
              </a:rPr>
              <a:t>…................................................................................................................................................................</a:t>
            </a:r>
          </a:p>
          <a:p>
            <a:pPr marL="0" algn="ctr" defTabSz="914400" rtl="0" eaLnBrk="1" latinLnBrk="0" hangingPunct="1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T</a:t>
            </a:r>
            <a:r>
              <a:rPr lang="is-IS" dirty="0">
                <a:latin typeface="Calibri Light" charset="0"/>
                <a:ea typeface="Calibri Light" charset="0"/>
                <a:cs typeface="Calibri Light" charset="0"/>
              </a:rPr>
              <a:t>omorrow the weather will be hot I will go to the swimming pool.</a:t>
            </a:r>
          </a:p>
          <a:p>
            <a:pPr marL="0" algn="ctr" defTabSz="914400" rtl="0" eaLnBrk="1" latinLnBrk="0" hangingPunct="1"/>
            <a:r>
              <a:rPr lang="is-IS" dirty="0">
                <a:latin typeface="Calibri Light" charset="0"/>
                <a:ea typeface="Calibri Light" charset="0"/>
                <a:cs typeface="Calibri Light" charset="0"/>
              </a:rPr>
              <a:t>..................................................................................................................................................................</a:t>
            </a:r>
          </a:p>
          <a:p>
            <a:pPr marL="0" algn="ctr" defTabSz="914400" rtl="0" eaLnBrk="1" latinLnBrk="0" hangingPunct="1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T</a:t>
            </a:r>
            <a:r>
              <a:rPr lang="is-IS" dirty="0">
                <a:latin typeface="Calibri Light" charset="0"/>
                <a:ea typeface="Calibri Light" charset="0"/>
                <a:cs typeface="Calibri Light" charset="0"/>
              </a:rPr>
              <a:t>oday is windy. I go to the park.</a:t>
            </a:r>
          </a:p>
          <a:p>
            <a:pPr marL="0" algn="ctr" defTabSz="914400" rtl="0" eaLnBrk="1" latinLnBrk="0" hangingPunct="1"/>
            <a:r>
              <a:rPr lang="is-IS" dirty="0">
                <a:latin typeface="Calibri Light" charset="0"/>
                <a:ea typeface="Calibri Light" charset="0"/>
                <a:cs typeface="Calibri Light" charset="0"/>
              </a:rPr>
              <a:t>.................................................................................................................................................................................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5733" y="2738834"/>
            <a:ext cx="299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Translate the sentences below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4995332" y="643467"/>
            <a:ext cx="2294467" cy="1066667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Then=</a:t>
            </a:r>
            <a:r>
              <a:rPr lang="ar-SA" dirty="0"/>
              <a:t>ثم</a:t>
            </a:r>
            <a:endParaRPr lang="en-US" dirty="0"/>
          </a:p>
        </p:txBody>
      </p:sp>
      <p:sp>
        <p:nvSpPr>
          <p:cNvPr id="12" name="Cloud Callout 11"/>
          <p:cNvSpPr/>
          <p:nvPr/>
        </p:nvSpPr>
        <p:spPr>
          <a:xfrm>
            <a:off x="9013955" y="4318101"/>
            <a:ext cx="2788578" cy="1157641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1" eaLnBrk="1" latinLnBrk="0" hangingPunct="1"/>
            <a:r>
              <a:rPr lang="ar-SA" dirty="0"/>
              <a:t>عندما كان الطقس مشمش</a:t>
            </a:r>
            <a:r>
              <a:rPr lang="ar-EG" dirty="0"/>
              <a:t>ا</a:t>
            </a:r>
            <a:r>
              <a:rPr lang="ar-SA" dirty="0"/>
              <a:t> ذهبت إلى الحديقة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EA8F-EA23-A44E-A10C-2A227184D3A6}" type="datetime1">
              <a:rPr lang="en-GB" smtClean="0"/>
              <a:t>21/04/2018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Seloua Nedjai</a:t>
            </a:r>
          </a:p>
        </p:txBody>
      </p:sp>
    </p:spTree>
    <p:extLst>
      <p:ext uri="{BB962C8B-B14F-4D97-AF65-F5344CB8AC3E}">
        <p14:creationId xmlns:p14="http://schemas.microsoft.com/office/powerpoint/2010/main" val="1118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8872</TotalTime>
  <Words>1096</Words>
  <Application>Microsoft Office PowerPoint</Application>
  <PresentationFormat>Widescreen</PresentationFormat>
  <Paragraphs>204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العُطْلَة</vt:lpstr>
      <vt:lpstr>Read and match the sentence to the picture </vt:lpstr>
      <vt:lpstr>Read and understand</vt:lpstr>
      <vt:lpstr>Fill the gap with the following words and translate the text in next page.</vt:lpstr>
      <vt:lpstr>Fill the gap with the following words and translate the text in next page.</vt:lpstr>
      <vt:lpstr>Read the sentences and then write each word in the grid below: </vt:lpstr>
      <vt:lpstr>plan</vt:lpstr>
      <vt:lpstr>Translation:</vt:lpstr>
      <vt:lpstr>Look read and understand: </vt:lpstr>
      <vt:lpstr>PowerPoint Presentation</vt:lpstr>
      <vt:lpstr>Word search:</vt:lpstr>
      <vt:lpstr>Write a paragraph of 150 words about your holidays , describing the places you visited . All the vocabulary has been provided before, please check your spelling 0 tolerance with spelling mistakes especially about the words already in your sheets.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العطلة</dc:title>
  <dc:creator>Seloua Izeboudjene</dc:creator>
  <cp:lastModifiedBy>Seloua Izeboudjene</cp:lastModifiedBy>
  <cp:revision>39</cp:revision>
  <cp:lastPrinted>2018-04-21T10:09:35Z</cp:lastPrinted>
  <dcterms:created xsi:type="dcterms:W3CDTF">2016-12-07T21:11:38Z</dcterms:created>
  <dcterms:modified xsi:type="dcterms:W3CDTF">2018-04-26T10:01:56Z</dcterms:modified>
</cp:coreProperties>
</file>