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handoutMasterIdLst>
    <p:handoutMasterId r:id="rId31"/>
  </p:handoutMasterIdLst>
  <p:sldIdLst>
    <p:sldId id="256" r:id="rId2"/>
    <p:sldId id="280" r:id="rId3"/>
    <p:sldId id="262" r:id="rId4"/>
    <p:sldId id="268" r:id="rId5"/>
    <p:sldId id="269" r:id="rId6"/>
    <p:sldId id="270" r:id="rId7"/>
    <p:sldId id="271" r:id="rId8"/>
    <p:sldId id="276" r:id="rId9"/>
    <p:sldId id="278" r:id="rId10"/>
    <p:sldId id="267" r:id="rId11"/>
    <p:sldId id="263" r:id="rId12"/>
    <p:sldId id="264" r:id="rId13"/>
    <p:sldId id="265" r:id="rId14"/>
    <p:sldId id="266" r:id="rId15"/>
    <p:sldId id="257" r:id="rId16"/>
    <p:sldId id="258" r:id="rId17"/>
    <p:sldId id="259" r:id="rId18"/>
    <p:sldId id="260" r:id="rId19"/>
    <p:sldId id="261" r:id="rId20"/>
    <p:sldId id="272" r:id="rId21"/>
    <p:sldId id="273" r:id="rId22"/>
    <p:sldId id="277" r:id="rId23"/>
    <p:sldId id="274" r:id="rId24"/>
    <p:sldId id="282" r:id="rId25"/>
    <p:sldId id="279" r:id="rId26"/>
    <p:sldId id="281" r:id="rId27"/>
    <p:sldId id="275" r:id="rId28"/>
    <p:sldId id="283"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5010"/>
    <p:restoredTop sz="94643"/>
  </p:normalViewPr>
  <p:slideViewPr>
    <p:cSldViewPr snapToGrid="0" snapToObjects="1">
      <p:cViewPr varScale="1">
        <p:scale>
          <a:sx n="103" d="100"/>
          <a:sy n="103" d="100"/>
        </p:scale>
        <p:origin x="114" y="6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loua Izeboudjene" userId="779f36cc-4099-4c1c-bf6a-b11816f798c5" providerId="ADAL" clId="{8CB34F8E-2D04-462D-92E2-938A3A112959}"/>
    <pc:docChg chg="delSld">
      <pc:chgData name="Seloua Izeboudjene" userId="779f36cc-4099-4c1c-bf6a-b11816f798c5" providerId="ADAL" clId="{8CB34F8E-2D04-462D-92E2-938A3A112959}" dt="2023-05-06T07:39:25.530" v="0" actId="47"/>
      <pc:docMkLst>
        <pc:docMk/>
      </pc:docMkLst>
      <pc:sldChg chg="del">
        <pc:chgData name="Seloua Izeboudjene" userId="779f36cc-4099-4c1c-bf6a-b11816f798c5" providerId="ADAL" clId="{8CB34F8E-2D04-462D-92E2-938A3A112959}" dt="2023-05-06T07:39:25.530" v="0" actId="47"/>
        <pc:sldMkLst>
          <pc:docMk/>
          <pc:sldMk cId="1248132608" sldId="28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F04232E-7B41-2A46-8B8E-0A0D739F0EA2}" type="datetimeFigureOut">
              <a:rPr lang="en-US" smtClean="0"/>
              <a:t>5/6/2023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81B84C8-9514-304F-9B94-2EB8C8CC3493}" type="slidenum">
              <a:rPr lang="en-US" smtClean="0"/>
              <a:t>‹#›</a:t>
            </a:fld>
            <a:endParaRPr lang="en-US"/>
          </a:p>
        </p:txBody>
      </p:sp>
    </p:spTree>
    <p:extLst>
      <p:ext uri="{BB962C8B-B14F-4D97-AF65-F5344CB8AC3E}">
        <p14:creationId xmlns:p14="http://schemas.microsoft.com/office/powerpoint/2010/main" val="20571015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5F888A-D016-4245-BFC0-3EAEF4192DEA}" type="datetimeFigureOut">
              <a:rPr lang="en-US" smtClean="0"/>
              <a:t>5/6/2023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2AF92E-DBC1-B941-8C43-DAF1EA5BA105}" type="slidenum">
              <a:rPr lang="en-US" smtClean="0"/>
              <a:t>‹#›</a:t>
            </a:fld>
            <a:endParaRPr lang="en-US"/>
          </a:p>
        </p:txBody>
      </p:sp>
    </p:spTree>
    <p:extLst>
      <p:ext uri="{BB962C8B-B14F-4D97-AF65-F5344CB8AC3E}">
        <p14:creationId xmlns:p14="http://schemas.microsoft.com/office/powerpoint/2010/main" val="12694157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2AF92E-DBC1-B941-8C43-DAF1EA5BA105}" type="slidenum">
              <a:rPr lang="en-US" smtClean="0"/>
              <a:t>1</a:t>
            </a:fld>
            <a:endParaRPr lang="en-US"/>
          </a:p>
        </p:txBody>
      </p:sp>
    </p:spTree>
    <p:extLst>
      <p:ext uri="{BB962C8B-B14F-4D97-AF65-F5344CB8AC3E}">
        <p14:creationId xmlns:p14="http://schemas.microsoft.com/office/powerpoint/2010/main" val="1967557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2AF92E-DBC1-B941-8C43-DAF1EA5BA105}" type="slidenum">
              <a:rPr lang="en-US" smtClean="0"/>
              <a:t>3</a:t>
            </a:fld>
            <a:endParaRPr lang="en-US"/>
          </a:p>
        </p:txBody>
      </p:sp>
    </p:spTree>
    <p:extLst>
      <p:ext uri="{BB962C8B-B14F-4D97-AF65-F5344CB8AC3E}">
        <p14:creationId xmlns:p14="http://schemas.microsoft.com/office/powerpoint/2010/main" val="18745505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FB5C489-73FE-264F-8649-0C4310F4DFFB}" type="datetime1">
              <a:rPr lang="en-GB" smtClean="0"/>
              <a:t>06/05/2023</a:t>
            </a:fld>
            <a:endParaRPr lang="en-US"/>
          </a:p>
        </p:txBody>
      </p:sp>
      <p:sp>
        <p:nvSpPr>
          <p:cNvPr id="5" name="Footer Placeholder 4"/>
          <p:cNvSpPr>
            <a:spLocks noGrp="1"/>
          </p:cNvSpPr>
          <p:nvPr>
            <p:ph type="ftr" sz="quarter" idx="11"/>
          </p:nvPr>
        </p:nvSpPr>
        <p:spPr/>
        <p:txBody>
          <a:bodyPr/>
          <a:lstStyle/>
          <a:p>
            <a:r>
              <a:rPr lang="en-US"/>
              <a:t>Seloua Nedjai</a:t>
            </a:r>
          </a:p>
        </p:txBody>
      </p:sp>
      <p:sp>
        <p:nvSpPr>
          <p:cNvPr id="6" name="Slide Number Placeholder 5"/>
          <p:cNvSpPr>
            <a:spLocks noGrp="1"/>
          </p:cNvSpPr>
          <p:nvPr>
            <p:ph type="sldNum" sz="quarter" idx="12"/>
          </p:nvPr>
        </p:nvSpPr>
        <p:spPr/>
        <p:txBody>
          <a:bodyPr/>
          <a:lstStyle/>
          <a:p>
            <a:fld id="{CDE796B7-FF7E-4C44-9482-6FC83BBCCF91}" type="slidenum">
              <a:rPr lang="en-US" smtClean="0"/>
              <a:t>‹#›</a:t>
            </a:fld>
            <a:endParaRPr lang="en-US"/>
          </a:p>
        </p:txBody>
      </p:sp>
    </p:spTree>
    <p:extLst>
      <p:ext uri="{BB962C8B-B14F-4D97-AF65-F5344CB8AC3E}">
        <p14:creationId xmlns:p14="http://schemas.microsoft.com/office/powerpoint/2010/main" val="320954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18C534-8C81-A74F-90C4-81816D55E9F9}" type="datetime1">
              <a:rPr lang="en-GB" smtClean="0"/>
              <a:t>06/05/2023</a:t>
            </a:fld>
            <a:endParaRPr lang="en-US"/>
          </a:p>
        </p:txBody>
      </p:sp>
      <p:sp>
        <p:nvSpPr>
          <p:cNvPr id="5" name="Footer Placeholder 4"/>
          <p:cNvSpPr>
            <a:spLocks noGrp="1"/>
          </p:cNvSpPr>
          <p:nvPr>
            <p:ph type="ftr" sz="quarter" idx="11"/>
          </p:nvPr>
        </p:nvSpPr>
        <p:spPr/>
        <p:txBody>
          <a:bodyPr/>
          <a:lstStyle/>
          <a:p>
            <a:r>
              <a:rPr lang="en-US"/>
              <a:t>Seloua Nedjai</a:t>
            </a:r>
          </a:p>
        </p:txBody>
      </p:sp>
      <p:sp>
        <p:nvSpPr>
          <p:cNvPr id="6" name="Slide Number Placeholder 5"/>
          <p:cNvSpPr>
            <a:spLocks noGrp="1"/>
          </p:cNvSpPr>
          <p:nvPr>
            <p:ph type="sldNum" sz="quarter" idx="12"/>
          </p:nvPr>
        </p:nvSpPr>
        <p:spPr/>
        <p:txBody>
          <a:bodyPr/>
          <a:lstStyle/>
          <a:p>
            <a:fld id="{CDE796B7-FF7E-4C44-9482-6FC83BBCCF91}" type="slidenum">
              <a:rPr lang="en-US" smtClean="0"/>
              <a:t>‹#›</a:t>
            </a:fld>
            <a:endParaRPr lang="en-US"/>
          </a:p>
        </p:txBody>
      </p:sp>
    </p:spTree>
    <p:extLst>
      <p:ext uri="{BB962C8B-B14F-4D97-AF65-F5344CB8AC3E}">
        <p14:creationId xmlns:p14="http://schemas.microsoft.com/office/powerpoint/2010/main" val="1973777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E4FBCF-F994-3544-950C-A69C8F6AEAEA}" type="datetime1">
              <a:rPr lang="en-GB" smtClean="0"/>
              <a:t>06/05/2023</a:t>
            </a:fld>
            <a:endParaRPr lang="en-US"/>
          </a:p>
        </p:txBody>
      </p:sp>
      <p:sp>
        <p:nvSpPr>
          <p:cNvPr id="5" name="Footer Placeholder 4"/>
          <p:cNvSpPr>
            <a:spLocks noGrp="1"/>
          </p:cNvSpPr>
          <p:nvPr>
            <p:ph type="ftr" sz="quarter" idx="11"/>
          </p:nvPr>
        </p:nvSpPr>
        <p:spPr/>
        <p:txBody>
          <a:bodyPr/>
          <a:lstStyle/>
          <a:p>
            <a:r>
              <a:rPr lang="en-US"/>
              <a:t>Seloua Nedjai</a:t>
            </a:r>
          </a:p>
        </p:txBody>
      </p:sp>
      <p:sp>
        <p:nvSpPr>
          <p:cNvPr id="6" name="Slide Number Placeholder 5"/>
          <p:cNvSpPr>
            <a:spLocks noGrp="1"/>
          </p:cNvSpPr>
          <p:nvPr>
            <p:ph type="sldNum" sz="quarter" idx="12"/>
          </p:nvPr>
        </p:nvSpPr>
        <p:spPr/>
        <p:txBody>
          <a:bodyPr/>
          <a:lstStyle/>
          <a:p>
            <a:fld id="{CDE796B7-FF7E-4C44-9482-6FC83BBCCF91}" type="slidenum">
              <a:rPr lang="en-US" smtClean="0"/>
              <a:t>‹#›</a:t>
            </a:fld>
            <a:endParaRPr lang="en-US"/>
          </a:p>
        </p:txBody>
      </p:sp>
    </p:spTree>
    <p:extLst>
      <p:ext uri="{BB962C8B-B14F-4D97-AF65-F5344CB8AC3E}">
        <p14:creationId xmlns:p14="http://schemas.microsoft.com/office/powerpoint/2010/main" val="1090967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284C09-CFF1-C34E-8113-6AEC1EFD8EE7}" type="datetime1">
              <a:rPr lang="en-GB" smtClean="0"/>
              <a:t>06/05/2023</a:t>
            </a:fld>
            <a:endParaRPr lang="en-US"/>
          </a:p>
        </p:txBody>
      </p:sp>
      <p:sp>
        <p:nvSpPr>
          <p:cNvPr id="5" name="Footer Placeholder 4"/>
          <p:cNvSpPr>
            <a:spLocks noGrp="1"/>
          </p:cNvSpPr>
          <p:nvPr>
            <p:ph type="ftr" sz="quarter" idx="11"/>
          </p:nvPr>
        </p:nvSpPr>
        <p:spPr/>
        <p:txBody>
          <a:bodyPr/>
          <a:lstStyle/>
          <a:p>
            <a:r>
              <a:rPr lang="en-US"/>
              <a:t>Seloua Nedjai</a:t>
            </a:r>
          </a:p>
        </p:txBody>
      </p:sp>
      <p:sp>
        <p:nvSpPr>
          <p:cNvPr id="6" name="Slide Number Placeholder 5"/>
          <p:cNvSpPr>
            <a:spLocks noGrp="1"/>
          </p:cNvSpPr>
          <p:nvPr>
            <p:ph type="sldNum" sz="quarter" idx="12"/>
          </p:nvPr>
        </p:nvSpPr>
        <p:spPr/>
        <p:txBody>
          <a:bodyPr/>
          <a:lstStyle/>
          <a:p>
            <a:fld id="{CDE796B7-FF7E-4C44-9482-6FC83BBCCF91}" type="slidenum">
              <a:rPr lang="en-US" smtClean="0"/>
              <a:t>‹#›</a:t>
            </a:fld>
            <a:endParaRPr lang="en-US"/>
          </a:p>
        </p:txBody>
      </p:sp>
    </p:spTree>
    <p:extLst>
      <p:ext uri="{BB962C8B-B14F-4D97-AF65-F5344CB8AC3E}">
        <p14:creationId xmlns:p14="http://schemas.microsoft.com/office/powerpoint/2010/main" val="1917430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6DA7DC-8C5F-9746-A6FF-E2F43C019E3B}" type="datetime1">
              <a:rPr lang="en-GB" smtClean="0"/>
              <a:t>06/05/2023</a:t>
            </a:fld>
            <a:endParaRPr lang="en-US"/>
          </a:p>
        </p:txBody>
      </p:sp>
      <p:sp>
        <p:nvSpPr>
          <p:cNvPr id="5" name="Footer Placeholder 4"/>
          <p:cNvSpPr>
            <a:spLocks noGrp="1"/>
          </p:cNvSpPr>
          <p:nvPr>
            <p:ph type="ftr" sz="quarter" idx="11"/>
          </p:nvPr>
        </p:nvSpPr>
        <p:spPr/>
        <p:txBody>
          <a:bodyPr/>
          <a:lstStyle/>
          <a:p>
            <a:r>
              <a:rPr lang="en-US"/>
              <a:t>Seloua Nedjai</a:t>
            </a:r>
          </a:p>
        </p:txBody>
      </p:sp>
      <p:sp>
        <p:nvSpPr>
          <p:cNvPr id="6" name="Slide Number Placeholder 5"/>
          <p:cNvSpPr>
            <a:spLocks noGrp="1"/>
          </p:cNvSpPr>
          <p:nvPr>
            <p:ph type="sldNum" sz="quarter" idx="12"/>
          </p:nvPr>
        </p:nvSpPr>
        <p:spPr/>
        <p:txBody>
          <a:bodyPr/>
          <a:lstStyle/>
          <a:p>
            <a:fld id="{CDE796B7-FF7E-4C44-9482-6FC83BBCCF91}" type="slidenum">
              <a:rPr lang="en-US" smtClean="0"/>
              <a:t>‹#›</a:t>
            </a:fld>
            <a:endParaRPr lang="en-US"/>
          </a:p>
        </p:txBody>
      </p:sp>
    </p:spTree>
    <p:extLst>
      <p:ext uri="{BB962C8B-B14F-4D97-AF65-F5344CB8AC3E}">
        <p14:creationId xmlns:p14="http://schemas.microsoft.com/office/powerpoint/2010/main" val="727307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3A6D500-8647-974C-92CF-1DEBB7BDA669}" type="datetime1">
              <a:rPr lang="en-GB" smtClean="0"/>
              <a:t>06/05/2023</a:t>
            </a:fld>
            <a:endParaRPr lang="en-US"/>
          </a:p>
        </p:txBody>
      </p:sp>
      <p:sp>
        <p:nvSpPr>
          <p:cNvPr id="6" name="Footer Placeholder 5"/>
          <p:cNvSpPr>
            <a:spLocks noGrp="1"/>
          </p:cNvSpPr>
          <p:nvPr>
            <p:ph type="ftr" sz="quarter" idx="11"/>
          </p:nvPr>
        </p:nvSpPr>
        <p:spPr/>
        <p:txBody>
          <a:bodyPr/>
          <a:lstStyle/>
          <a:p>
            <a:r>
              <a:rPr lang="en-US"/>
              <a:t>Seloua Nedjai</a:t>
            </a:r>
          </a:p>
        </p:txBody>
      </p:sp>
      <p:sp>
        <p:nvSpPr>
          <p:cNvPr id="7" name="Slide Number Placeholder 6"/>
          <p:cNvSpPr>
            <a:spLocks noGrp="1"/>
          </p:cNvSpPr>
          <p:nvPr>
            <p:ph type="sldNum" sz="quarter" idx="12"/>
          </p:nvPr>
        </p:nvSpPr>
        <p:spPr/>
        <p:txBody>
          <a:bodyPr/>
          <a:lstStyle/>
          <a:p>
            <a:fld id="{CDE796B7-FF7E-4C44-9482-6FC83BBCCF91}" type="slidenum">
              <a:rPr lang="en-US" smtClean="0"/>
              <a:t>‹#›</a:t>
            </a:fld>
            <a:endParaRPr lang="en-US"/>
          </a:p>
        </p:txBody>
      </p:sp>
    </p:spTree>
    <p:extLst>
      <p:ext uri="{BB962C8B-B14F-4D97-AF65-F5344CB8AC3E}">
        <p14:creationId xmlns:p14="http://schemas.microsoft.com/office/powerpoint/2010/main" val="387275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10C52EB-DE88-BB46-8D79-207C414F38F7}" type="datetime1">
              <a:rPr lang="en-GB" smtClean="0"/>
              <a:t>06/05/2023</a:t>
            </a:fld>
            <a:endParaRPr lang="en-US"/>
          </a:p>
        </p:txBody>
      </p:sp>
      <p:sp>
        <p:nvSpPr>
          <p:cNvPr id="8" name="Footer Placeholder 7"/>
          <p:cNvSpPr>
            <a:spLocks noGrp="1"/>
          </p:cNvSpPr>
          <p:nvPr>
            <p:ph type="ftr" sz="quarter" idx="11"/>
          </p:nvPr>
        </p:nvSpPr>
        <p:spPr/>
        <p:txBody>
          <a:bodyPr/>
          <a:lstStyle/>
          <a:p>
            <a:r>
              <a:rPr lang="en-US"/>
              <a:t>Seloua Nedjai</a:t>
            </a:r>
          </a:p>
        </p:txBody>
      </p:sp>
      <p:sp>
        <p:nvSpPr>
          <p:cNvPr id="9" name="Slide Number Placeholder 8"/>
          <p:cNvSpPr>
            <a:spLocks noGrp="1"/>
          </p:cNvSpPr>
          <p:nvPr>
            <p:ph type="sldNum" sz="quarter" idx="12"/>
          </p:nvPr>
        </p:nvSpPr>
        <p:spPr/>
        <p:txBody>
          <a:bodyPr/>
          <a:lstStyle/>
          <a:p>
            <a:fld id="{CDE796B7-FF7E-4C44-9482-6FC83BBCCF91}" type="slidenum">
              <a:rPr lang="en-US" smtClean="0"/>
              <a:t>‹#›</a:t>
            </a:fld>
            <a:endParaRPr lang="en-US"/>
          </a:p>
        </p:txBody>
      </p:sp>
    </p:spTree>
    <p:extLst>
      <p:ext uri="{BB962C8B-B14F-4D97-AF65-F5344CB8AC3E}">
        <p14:creationId xmlns:p14="http://schemas.microsoft.com/office/powerpoint/2010/main" val="2070752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8B4D339-2829-6143-AD9B-59F9F479E166}" type="datetime1">
              <a:rPr lang="en-GB" smtClean="0"/>
              <a:t>06/05/2023</a:t>
            </a:fld>
            <a:endParaRPr lang="en-US"/>
          </a:p>
        </p:txBody>
      </p:sp>
      <p:sp>
        <p:nvSpPr>
          <p:cNvPr id="4" name="Footer Placeholder 3"/>
          <p:cNvSpPr>
            <a:spLocks noGrp="1"/>
          </p:cNvSpPr>
          <p:nvPr>
            <p:ph type="ftr" sz="quarter" idx="11"/>
          </p:nvPr>
        </p:nvSpPr>
        <p:spPr/>
        <p:txBody>
          <a:bodyPr/>
          <a:lstStyle/>
          <a:p>
            <a:r>
              <a:rPr lang="en-US"/>
              <a:t>Seloua Nedjai</a:t>
            </a:r>
          </a:p>
        </p:txBody>
      </p:sp>
      <p:sp>
        <p:nvSpPr>
          <p:cNvPr id="5" name="Slide Number Placeholder 4"/>
          <p:cNvSpPr>
            <a:spLocks noGrp="1"/>
          </p:cNvSpPr>
          <p:nvPr>
            <p:ph type="sldNum" sz="quarter" idx="12"/>
          </p:nvPr>
        </p:nvSpPr>
        <p:spPr/>
        <p:txBody>
          <a:bodyPr/>
          <a:lstStyle/>
          <a:p>
            <a:fld id="{CDE796B7-FF7E-4C44-9482-6FC83BBCCF91}" type="slidenum">
              <a:rPr lang="en-US" smtClean="0"/>
              <a:t>‹#›</a:t>
            </a:fld>
            <a:endParaRPr lang="en-US"/>
          </a:p>
        </p:txBody>
      </p:sp>
    </p:spTree>
    <p:extLst>
      <p:ext uri="{BB962C8B-B14F-4D97-AF65-F5344CB8AC3E}">
        <p14:creationId xmlns:p14="http://schemas.microsoft.com/office/powerpoint/2010/main" val="1011452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67748-D23D-FD43-A1FF-2C906153CD7F}" type="datetime1">
              <a:rPr lang="en-GB" smtClean="0"/>
              <a:t>06/05/2023</a:t>
            </a:fld>
            <a:endParaRPr lang="en-US"/>
          </a:p>
        </p:txBody>
      </p:sp>
      <p:sp>
        <p:nvSpPr>
          <p:cNvPr id="3" name="Footer Placeholder 2"/>
          <p:cNvSpPr>
            <a:spLocks noGrp="1"/>
          </p:cNvSpPr>
          <p:nvPr>
            <p:ph type="ftr" sz="quarter" idx="11"/>
          </p:nvPr>
        </p:nvSpPr>
        <p:spPr/>
        <p:txBody>
          <a:bodyPr/>
          <a:lstStyle/>
          <a:p>
            <a:r>
              <a:rPr lang="en-US"/>
              <a:t>Seloua Nedjai</a:t>
            </a:r>
          </a:p>
        </p:txBody>
      </p:sp>
      <p:sp>
        <p:nvSpPr>
          <p:cNvPr id="4" name="Slide Number Placeholder 3"/>
          <p:cNvSpPr>
            <a:spLocks noGrp="1"/>
          </p:cNvSpPr>
          <p:nvPr>
            <p:ph type="sldNum" sz="quarter" idx="12"/>
          </p:nvPr>
        </p:nvSpPr>
        <p:spPr/>
        <p:txBody>
          <a:bodyPr/>
          <a:lstStyle/>
          <a:p>
            <a:fld id="{CDE796B7-FF7E-4C44-9482-6FC83BBCCF91}" type="slidenum">
              <a:rPr lang="en-US" smtClean="0"/>
              <a:t>‹#›</a:t>
            </a:fld>
            <a:endParaRPr lang="en-US"/>
          </a:p>
        </p:txBody>
      </p:sp>
    </p:spTree>
    <p:extLst>
      <p:ext uri="{BB962C8B-B14F-4D97-AF65-F5344CB8AC3E}">
        <p14:creationId xmlns:p14="http://schemas.microsoft.com/office/powerpoint/2010/main" val="2143874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6777344-3F5C-A44C-B9A7-7D0BF2B71475}" type="datetime1">
              <a:rPr lang="en-GB" smtClean="0"/>
              <a:t>06/05/2023</a:t>
            </a:fld>
            <a:endParaRPr lang="en-US"/>
          </a:p>
        </p:txBody>
      </p:sp>
      <p:sp>
        <p:nvSpPr>
          <p:cNvPr id="6" name="Footer Placeholder 5"/>
          <p:cNvSpPr>
            <a:spLocks noGrp="1"/>
          </p:cNvSpPr>
          <p:nvPr>
            <p:ph type="ftr" sz="quarter" idx="11"/>
          </p:nvPr>
        </p:nvSpPr>
        <p:spPr/>
        <p:txBody>
          <a:bodyPr/>
          <a:lstStyle/>
          <a:p>
            <a:r>
              <a:rPr lang="en-US"/>
              <a:t>Seloua Nedjai</a:t>
            </a:r>
          </a:p>
        </p:txBody>
      </p:sp>
      <p:sp>
        <p:nvSpPr>
          <p:cNvPr id="7" name="Slide Number Placeholder 6"/>
          <p:cNvSpPr>
            <a:spLocks noGrp="1"/>
          </p:cNvSpPr>
          <p:nvPr>
            <p:ph type="sldNum" sz="quarter" idx="12"/>
          </p:nvPr>
        </p:nvSpPr>
        <p:spPr/>
        <p:txBody>
          <a:bodyPr/>
          <a:lstStyle/>
          <a:p>
            <a:fld id="{CDE796B7-FF7E-4C44-9482-6FC83BBCCF91}" type="slidenum">
              <a:rPr lang="en-US" smtClean="0"/>
              <a:t>‹#›</a:t>
            </a:fld>
            <a:endParaRPr lang="en-US"/>
          </a:p>
        </p:txBody>
      </p:sp>
    </p:spTree>
    <p:extLst>
      <p:ext uri="{BB962C8B-B14F-4D97-AF65-F5344CB8AC3E}">
        <p14:creationId xmlns:p14="http://schemas.microsoft.com/office/powerpoint/2010/main" val="1618394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595A60-B2D6-ED44-B715-795A47409829}" type="datetime1">
              <a:rPr lang="en-GB" smtClean="0"/>
              <a:t>06/05/2023</a:t>
            </a:fld>
            <a:endParaRPr lang="en-US"/>
          </a:p>
        </p:txBody>
      </p:sp>
      <p:sp>
        <p:nvSpPr>
          <p:cNvPr id="6" name="Footer Placeholder 5"/>
          <p:cNvSpPr>
            <a:spLocks noGrp="1"/>
          </p:cNvSpPr>
          <p:nvPr>
            <p:ph type="ftr" sz="quarter" idx="11"/>
          </p:nvPr>
        </p:nvSpPr>
        <p:spPr/>
        <p:txBody>
          <a:bodyPr/>
          <a:lstStyle/>
          <a:p>
            <a:r>
              <a:rPr lang="en-US"/>
              <a:t>Seloua Nedjai</a:t>
            </a:r>
          </a:p>
        </p:txBody>
      </p:sp>
      <p:sp>
        <p:nvSpPr>
          <p:cNvPr id="7" name="Slide Number Placeholder 6"/>
          <p:cNvSpPr>
            <a:spLocks noGrp="1"/>
          </p:cNvSpPr>
          <p:nvPr>
            <p:ph type="sldNum" sz="quarter" idx="12"/>
          </p:nvPr>
        </p:nvSpPr>
        <p:spPr/>
        <p:txBody>
          <a:bodyPr/>
          <a:lstStyle/>
          <a:p>
            <a:fld id="{CDE796B7-FF7E-4C44-9482-6FC83BBCCF91}" type="slidenum">
              <a:rPr lang="en-US" smtClean="0"/>
              <a:t>‹#›</a:t>
            </a:fld>
            <a:endParaRPr lang="en-US"/>
          </a:p>
        </p:txBody>
      </p:sp>
    </p:spTree>
    <p:extLst>
      <p:ext uri="{BB962C8B-B14F-4D97-AF65-F5344CB8AC3E}">
        <p14:creationId xmlns:p14="http://schemas.microsoft.com/office/powerpoint/2010/main" val="331177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AD5F81-DE05-4E41-AB61-77B99C5D610B}" type="datetime1">
              <a:rPr lang="en-GB" smtClean="0"/>
              <a:t>06/05/2023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Seloua Nedjai</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E796B7-FF7E-4C44-9482-6FC83BBCCF91}" type="slidenum">
              <a:rPr lang="en-US" smtClean="0"/>
              <a:t>‹#›</a:t>
            </a:fld>
            <a:endParaRPr lang="en-US"/>
          </a:p>
        </p:txBody>
      </p:sp>
    </p:spTree>
    <p:extLst>
      <p:ext uri="{BB962C8B-B14F-4D97-AF65-F5344CB8AC3E}">
        <p14:creationId xmlns:p14="http://schemas.microsoft.com/office/powerpoint/2010/main" val="1533808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2.jpg"/><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9.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5.gif"/><Relationship Id="rId5" Type="http://schemas.openxmlformats.org/officeDocument/2006/relationships/image" Target="../media/image6.jpeg"/><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9.jpeg"/><Relationship Id="rId4" Type="http://schemas.openxmlformats.org/officeDocument/2006/relationships/image" Target="../media/image5.gi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image" Target="../media/image2.jpg"/><Relationship Id="rId7" Type="http://schemas.openxmlformats.org/officeDocument/2006/relationships/image" Target="../media/image7.jp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8.jpg"/><Relationship Id="rId5" Type="http://schemas.openxmlformats.org/officeDocument/2006/relationships/image" Target="../media/image6.jpeg"/><Relationship Id="rId4" Type="http://schemas.openxmlformats.org/officeDocument/2006/relationships/image" Target="../media/image9.jpeg"/><Relationship Id="rId9" Type="http://schemas.openxmlformats.org/officeDocument/2006/relationships/image" Target="../media/image10.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defTabSz="914400" rtl="0" eaLnBrk="1" latinLnBrk="0" hangingPunct="1">
              <a:lnSpc>
                <a:spcPct val="90000"/>
              </a:lnSpc>
              <a:spcBef>
                <a:spcPct val="0"/>
              </a:spcBef>
              <a:buNone/>
            </a:pPr>
            <a:r>
              <a:rPr lang="en-GB" dirty="0"/>
              <a:t>Every day one page.</a:t>
            </a:r>
            <a:br>
              <a:rPr lang="en-GB" dirty="0"/>
            </a:br>
            <a:r>
              <a:rPr lang="en-GB" dirty="0"/>
              <a:t>practice makes champion</a:t>
            </a:r>
            <a:endParaRPr lang="en-US" dirty="0"/>
          </a:p>
        </p:txBody>
      </p:sp>
      <p:sp>
        <p:nvSpPr>
          <p:cNvPr id="3" name="Subtitle 2"/>
          <p:cNvSpPr>
            <a:spLocks noGrp="1"/>
          </p:cNvSpPr>
          <p:nvPr>
            <p:ph type="subTitle" idx="1"/>
          </p:nvPr>
        </p:nvSpPr>
        <p:spPr/>
        <p:txBody>
          <a:bodyPr/>
          <a:lstStyle/>
          <a:p>
            <a:r>
              <a:rPr lang="en-US" dirty="0"/>
              <a:t>Be a champion in Arabic</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84448" y="4135811"/>
            <a:ext cx="4773168" cy="1845625"/>
          </a:xfrm>
          <a:prstGeom prst="rect">
            <a:avLst/>
          </a:prstGeom>
        </p:spPr>
      </p:pic>
      <p:sp>
        <p:nvSpPr>
          <p:cNvPr id="5" name="Rounded Rectangle 4"/>
          <p:cNvSpPr/>
          <p:nvPr/>
        </p:nvSpPr>
        <p:spPr>
          <a:xfrm>
            <a:off x="914400" y="566928"/>
            <a:ext cx="4078224" cy="12252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dirty="0"/>
              <a:t>  </a:t>
            </a:r>
            <a:r>
              <a:rPr lang="en-US" sz="3600" dirty="0"/>
              <a:t>Name:</a:t>
            </a:r>
            <a:r>
              <a:rPr lang="is-IS" sz="3600" dirty="0"/>
              <a:t>…..............</a:t>
            </a:r>
            <a:endParaRPr lang="en-US" sz="3600" dirty="0"/>
          </a:p>
        </p:txBody>
      </p:sp>
      <p:sp>
        <p:nvSpPr>
          <p:cNvPr id="6" name="Date Placeholder 5"/>
          <p:cNvSpPr>
            <a:spLocks noGrp="1"/>
          </p:cNvSpPr>
          <p:nvPr>
            <p:ph type="dt" sz="half" idx="10"/>
          </p:nvPr>
        </p:nvSpPr>
        <p:spPr/>
        <p:txBody>
          <a:bodyPr/>
          <a:lstStyle/>
          <a:p>
            <a:fld id="{577628EA-9BB6-EE4B-91FC-366019BD5FA2}" type="datetime1">
              <a:rPr lang="en-GB" smtClean="0"/>
              <a:t>06/05/2023</a:t>
            </a:fld>
            <a:endParaRPr lang="en-US"/>
          </a:p>
        </p:txBody>
      </p:sp>
      <p:sp>
        <p:nvSpPr>
          <p:cNvPr id="7" name="Footer Placeholder 6"/>
          <p:cNvSpPr>
            <a:spLocks noGrp="1"/>
          </p:cNvSpPr>
          <p:nvPr>
            <p:ph type="ftr" sz="quarter" idx="11"/>
          </p:nvPr>
        </p:nvSpPr>
        <p:spPr/>
        <p:txBody>
          <a:bodyPr/>
          <a:lstStyle/>
          <a:p>
            <a:r>
              <a:rPr lang="en-US"/>
              <a:t>Seloua Nedjai</a:t>
            </a:r>
          </a:p>
        </p:txBody>
      </p:sp>
    </p:spTree>
    <p:extLst>
      <p:ext uri="{BB962C8B-B14F-4D97-AF65-F5344CB8AC3E}">
        <p14:creationId xmlns:p14="http://schemas.microsoft.com/office/powerpoint/2010/main" val="1944289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defTabSz="914400" rtl="0" eaLnBrk="1" latinLnBrk="0" hangingPunct="1">
              <a:lnSpc>
                <a:spcPct val="90000"/>
              </a:lnSpc>
              <a:spcBef>
                <a:spcPct val="0"/>
              </a:spcBef>
              <a:buNone/>
            </a:pPr>
            <a:r>
              <a:rPr lang="en-GB" sz="1800" dirty="0"/>
              <a:t>Read colour and search</a:t>
            </a:r>
            <a:br>
              <a:rPr lang="en-GB" sz="1800" dirty="0"/>
            </a:br>
            <a:br>
              <a:rPr lang="en-GB" sz="1800" dirty="0"/>
            </a:br>
            <a:endParaRPr lang="en-US" sz="1800"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9753600" y="1205949"/>
            <a:ext cx="1720298" cy="1551712"/>
          </a:xfrm>
          <a:prstGeom prst="rect">
            <a:avLst/>
          </a:prstGeom>
        </p:spPr>
      </p:pic>
      <p:sp>
        <p:nvSpPr>
          <p:cNvPr id="5" name="Rounded Rectangle 4"/>
          <p:cNvSpPr/>
          <p:nvPr/>
        </p:nvSpPr>
        <p:spPr>
          <a:xfrm>
            <a:off x="7673008" y="1981805"/>
            <a:ext cx="1749287" cy="94692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400" dirty="0">
                <a:latin typeface="Calibri" panose="020F0502020204030204" pitchFamily="34" charset="0"/>
                <a:cs typeface="Calibri" panose="020F0502020204030204" pitchFamily="34" charset="0"/>
              </a:rPr>
              <a:t>ممحاة</a:t>
            </a:r>
            <a:endParaRPr lang="en-US" sz="4400" dirty="0">
              <a:latin typeface="Calibri" panose="020F0502020204030204" pitchFamily="34" charset="0"/>
              <a:cs typeface="Calibri" panose="020F0502020204030204" pitchFamily="34" charset="0"/>
            </a:endParaRPr>
          </a:p>
        </p:txBody>
      </p:sp>
      <p:cxnSp>
        <p:nvCxnSpPr>
          <p:cNvPr id="7" name="Straight Arrow Connector 6"/>
          <p:cNvCxnSpPr/>
          <p:nvPr/>
        </p:nvCxnSpPr>
        <p:spPr>
          <a:xfrm flipH="1" flipV="1">
            <a:off x="6665843" y="1981805"/>
            <a:ext cx="834887" cy="3638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6639339" y="2557670"/>
            <a:ext cx="795131" cy="530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6904383" y="2757661"/>
            <a:ext cx="596347" cy="3831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4810539" y="1690688"/>
            <a:ext cx="1736035" cy="47303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latin typeface="Calibri" panose="020F0502020204030204" pitchFamily="34" charset="0"/>
                <a:cs typeface="Calibri" panose="020F0502020204030204" pitchFamily="34" charset="0"/>
              </a:rPr>
              <a:t>م</a:t>
            </a:r>
            <a:r>
              <a:rPr lang="ar-SA" sz="3200" dirty="0">
                <a:latin typeface="Calibri" panose="020F0502020204030204" pitchFamily="34" charset="0"/>
                <a:cs typeface="Calibri" panose="020F0502020204030204" pitchFamily="34" charset="0"/>
              </a:rPr>
              <a:t> </a:t>
            </a:r>
            <a:r>
              <a:rPr lang="ar-SA" sz="3200" dirty="0" err="1">
                <a:latin typeface="Calibri" panose="020F0502020204030204" pitchFamily="34" charset="0"/>
                <a:cs typeface="Calibri" panose="020F0502020204030204" pitchFamily="34" charset="0"/>
              </a:rPr>
              <a:t>م</a:t>
            </a:r>
            <a:r>
              <a:rPr lang="ar-SA" sz="3200" dirty="0">
                <a:latin typeface="Calibri" panose="020F0502020204030204" pitchFamily="34" charset="0"/>
                <a:cs typeface="Calibri" panose="020F0502020204030204" pitchFamily="34" charset="0"/>
              </a:rPr>
              <a:t> </a:t>
            </a:r>
            <a:r>
              <a:rPr lang="ar-SA" sz="3200" dirty="0" err="1">
                <a:latin typeface="Calibri" panose="020F0502020204030204" pitchFamily="34" charset="0"/>
                <a:cs typeface="Calibri" panose="020F0502020204030204" pitchFamily="34" charset="0"/>
              </a:rPr>
              <a:t>ح</a:t>
            </a:r>
            <a:r>
              <a:rPr lang="ar-SA" sz="3200" dirty="0">
                <a:latin typeface="Calibri" panose="020F0502020204030204" pitchFamily="34" charset="0"/>
                <a:cs typeface="Calibri" panose="020F0502020204030204" pitchFamily="34" charset="0"/>
              </a:rPr>
              <a:t> </a:t>
            </a:r>
            <a:r>
              <a:rPr lang="ar-SA" sz="3200" dirty="0" err="1">
                <a:latin typeface="Calibri" panose="020F0502020204030204" pitchFamily="34" charset="0"/>
                <a:cs typeface="Calibri" panose="020F0502020204030204" pitchFamily="34" charset="0"/>
              </a:rPr>
              <a:t>ا</a:t>
            </a:r>
            <a:r>
              <a:rPr lang="ar-SA" sz="3200" dirty="0">
                <a:latin typeface="Calibri" panose="020F0502020204030204" pitchFamily="34" charset="0"/>
                <a:cs typeface="Calibri" panose="020F0502020204030204" pitchFamily="34" charset="0"/>
              </a:rPr>
              <a:t> </a:t>
            </a:r>
            <a:r>
              <a:rPr lang="ar-SA" sz="3200" dirty="0" err="1">
                <a:latin typeface="Calibri" panose="020F0502020204030204" pitchFamily="34" charset="0"/>
                <a:cs typeface="Calibri" panose="020F0502020204030204" pitchFamily="34" charset="0"/>
              </a:rPr>
              <a:t>ة</a:t>
            </a:r>
            <a:endParaRPr lang="en-US" sz="3200" dirty="0">
              <a:latin typeface="Calibri" panose="020F0502020204030204" pitchFamily="34" charset="0"/>
              <a:cs typeface="Calibri" panose="020F0502020204030204" pitchFamily="34" charset="0"/>
            </a:endParaRPr>
          </a:p>
        </p:txBody>
      </p:sp>
      <p:sp>
        <p:nvSpPr>
          <p:cNvPr id="13" name="Rounded Rectangle 12"/>
          <p:cNvSpPr/>
          <p:nvPr/>
        </p:nvSpPr>
        <p:spPr>
          <a:xfrm>
            <a:off x="4916557" y="2455268"/>
            <a:ext cx="1722782" cy="47346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600" dirty="0" err="1">
                <a:latin typeface="Calibri" panose="020F0502020204030204" pitchFamily="34" charset="0"/>
                <a:cs typeface="Calibri" panose="020F0502020204030204" pitchFamily="34" charset="0"/>
              </a:rPr>
              <a:t>م</a:t>
            </a:r>
            <a:r>
              <a:rPr lang="ar-SA" sz="3600" dirty="0">
                <a:latin typeface="Calibri" panose="020F0502020204030204" pitchFamily="34" charset="0"/>
                <a:cs typeface="Calibri" panose="020F0502020204030204" pitchFamily="34" charset="0"/>
              </a:rPr>
              <a:t> </a:t>
            </a:r>
            <a:r>
              <a:rPr lang="ar-SA" sz="3600" dirty="0" err="1">
                <a:latin typeface="Calibri" panose="020F0502020204030204" pitchFamily="34" charset="0"/>
                <a:cs typeface="Calibri" panose="020F0502020204030204" pitchFamily="34" charset="0"/>
              </a:rPr>
              <a:t>ح</a:t>
            </a:r>
            <a:r>
              <a:rPr lang="ar-SA" sz="3600" dirty="0">
                <a:latin typeface="Calibri" panose="020F0502020204030204" pitchFamily="34" charset="0"/>
                <a:cs typeface="Calibri" panose="020F0502020204030204" pitchFamily="34" charset="0"/>
              </a:rPr>
              <a:t> </a:t>
            </a:r>
            <a:r>
              <a:rPr lang="ar-SA" sz="3600" dirty="0" err="1">
                <a:latin typeface="Calibri" panose="020F0502020204030204" pitchFamily="34" charset="0"/>
                <a:cs typeface="Calibri" panose="020F0502020204030204" pitchFamily="34" charset="0"/>
              </a:rPr>
              <a:t>م</a:t>
            </a:r>
            <a:r>
              <a:rPr lang="ar-SA" sz="3600" dirty="0">
                <a:latin typeface="Calibri" panose="020F0502020204030204" pitchFamily="34" charset="0"/>
                <a:cs typeface="Calibri" panose="020F0502020204030204" pitchFamily="34" charset="0"/>
              </a:rPr>
              <a:t> </a:t>
            </a:r>
            <a:r>
              <a:rPr lang="ar-SA" sz="3600" dirty="0" err="1">
                <a:latin typeface="Calibri" panose="020F0502020204030204" pitchFamily="34" charset="0"/>
                <a:cs typeface="Calibri" panose="020F0502020204030204" pitchFamily="34" charset="0"/>
              </a:rPr>
              <a:t>اة</a:t>
            </a:r>
            <a:endParaRPr lang="en-US" sz="3600" dirty="0">
              <a:latin typeface="Calibri" panose="020F0502020204030204" pitchFamily="34" charset="0"/>
              <a:cs typeface="Calibri" panose="020F0502020204030204" pitchFamily="34" charset="0"/>
            </a:endParaRPr>
          </a:p>
        </p:txBody>
      </p:sp>
      <p:sp>
        <p:nvSpPr>
          <p:cNvPr id="14" name="Rounded Rectangle 13"/>
          <p:cNvSpPr/>
          <p:nvPr/>
        </p:nvSpPr>
        <p:spPr>
          <a:xfrm>
            <a:off x="4916557" y="3220279"/>
            <a:ext cx="1749286" cy="49033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600" dirty="0" err="1">
                <a:latin typeface="Calibri" panose="020F0502020204030204" pitchFamily="34" charset="0"/>
                <a:cs typeface="Calibri" panose="020F0502020204030204" pitchFamily="34" charset="0"/>
              </a:rPr>
              <a:t>م</a:t>
            </a:r>
            <a:r>
              <a:rPr lang="ar-SA" sz="3600" dirty="0">
                <a:latin typeface="Calibri" panose="020F0502020204030204" pitchFamily="34" charset="0"/>
                <a:cs typeface="Calibri" panose="020F0502020204030204" pitchFamily="34" charset="0"/>
              </a:rPr>
              <a:t> </a:t>
            </a:r>
            <a:r>
              <a:rPr lang="ar-SA" sz="3600" dirty="0" err="1">
                <a:latin typeface="Calibri" panose="020F0502020204030204" pitchFamily="34" charset="0"/>
                <a:cs typeface="Calibri" panose="020F0502020204030204" pitchFamily="34" charset="0"/>
              </a:rPr>
              <a:t>م</a:t>
            </a:r>
            <a:r>
              <a:rPr lang="ar-SA" sz="3600" dirty="0">
                <a:latin typeface="Calibri" panose="020F0502020204030204" pitchFamily="34" charset="0"/>
                <a:cs typeface="Calibri" panose="020F0502020204030204" pitchFamily="34" charset="0"/>
              </a:rPr>
              <a:t> </a:t>
            </a:r>
            <a:r>
              <a:rPr lang="ar-SA" sz="3600" dirty="0" err="1">
                <a:latin typeface="Calibri" panose="020F0502020204030204" pitchFamily="34" charset="0"/>
                <a:cs typeface="Calibri" panose="020F0502020204030204" pitchFamily="34" charset="0"/>
              </a:rPr>
              <a:t>ح</a:t>
            </a:r>
            <a:r>
              <a:rPr lang="ar-SA" sz="3600" dirty="0">
                <a:latin typeface="Calibri" panose="020F0502020204030204" pitchFamily="34" charset="0"/>
                <a:cs typeface="Calibri" panose="020F0502020204030204" pitchFamily="34" charset="0"/>
              </a:rPr>
              <a:t> </a:t>
            </a:r>
            <a:r>
              <a:rPr lang="ar-SA" sz="3600" dirty="0" err="1">
                <a:latin typeface="Calibri" panose="020F0502020204030204" pitchFamily="34" charset="0"/>
                <a:cs typeface="Calibri" panose="020F0502020204030204" pitchFamily="34" charset="0"/>
              </a:rPr>
              <a:t>ة</a:t>
            </a:r>
            <a:r>
              <a:rPr lang="ar-SA" sz="3600" dirty="0">
                <a:latin typeface="Calibri" panose="020F0502020204030204" pitchFamily="34" charset="0"/>
                <a:cs typeface="Calibri" panose="020F0502020204030204" pitchFamily="34" charset="0"/>
              </a:rPr>
              <a:t> </a:t>
            </a:r>
            <a:r>
              <a:rPr lang="ar-SA" sz="3600" dirty="0" err="1">
                <a:latin typeface="Calibri" panose="020F0502020204030204" pitchFamily="34" charset="0"/>
                <a:cs typeface="Calibri" panose="020F0502020204030204" pitchFamily="34" charset="0"/>
              </a:rPr>
              <a:t>ا</a:t>
            </a:r>
            <a:endParaRPr lang="en-US" sz="3600" dirty="0">
              <a:latin typeface="Calibri" panose="020F0502020204030204" pitchFamily="34" charset="0"/>
              <a:cs typeface="Calibri" panose="020F0502020204030204" pitchFamily="34" charset="0"/>
            </a:endParaRPr>
          </a:p>
        </p:txBody>
      </p:sp>
      <p:sp>
        <p:nvSpPr>
          <p:cNvPr id="15" name="Diamond 14"/>
          <p:cNvSpPr/>
          <p:nvPr/>
        </p:nvSpPr>
        <p:spPr>
          <a:xfrm>
            <a:off x="9194524" y="3819724"/>
            <a:ext cx="2279374" cy="2166730"/>
          </a:xfrm>
          <a:prstGeom prst="diamond">
            <a:avLst/>
          </a:prstGeom>
        </p:spPr>
        <p:style>
          <a:lnRef idx="2">
            <a:schemeClr val="accent4"/>
          </a:lnRef>
          <a:fillRef idx="1">
            <a:schemeClr val="lt1"/>
          </a:fillRef>
          <a:effectRef idx="0">
            <a:schemeClr val="accent4"/>
          </a:effectRef>
          <a:fontRef idx="minor">
            <a:schemeClr val="dk1"/>
          </a:fontRef>
        </p:style>
        <p:txBody>
          <a:bodyPr rtlCol="0" anchor="ctr"/>
          <a:lstStyle/>
          <a:p>
            <a:pPr marL="0" algn="ctr" defTabSz="914400" rtl="1" eaLnBrk="1" latinLnBrk="0" hangingPunct="1"/>
            <a:r>
              <a:rPr lang="ar-SA" sz="3200" dirty="0" err="1"/>
              <a:t>م</a:t>
            </a:r>
            <a:r>
              <a:rPr lang="ar-SA" sz="3200" dirty="0"/>
              <a:t> </a:t>
            </a:r>
            <a:r>
              <a:rPr lang="ar-SA" sz="3200" dirty="0" err="1"/>
              <a:t>ر</a:t>
            </a:r>
            <a:r>
              <a:rPr lang="ar-SA" sz="3200" dirty="0"/>
              <a:t> ب </a:t>
            </a:r>
            <a:r>
              <a:rPr lang="ar-SA" sz="3200" dirty="0" err="1"/>
              <a:t>ث</a:t>
            </a:r>
            <a:r>
              <a:rPr lang="ar-SA" sz="3200" dirty="0"/>
              <a:t> </a:t>
            </a:r>
            <a:r>
              <a:rPr lang="ar-SA" sz="3200" dirty="0" err="1"/>
              <a:t>ج</a:t>
            </a:r>
            <a:r>
              <a:rPr lang="ar-SA" sz="3200" dirty="0"/>
              <a:t> </a:t>
            </a:r>
            <a:r>
              <a:rPr lang="ar-SA" sz="3200" dirty="0" err="1"/>
              <a:t>م</a:t>
            </a:r>
            <a:r>
              <a:rPr lang="ar-SA" sz="3200" dirty="0"/>
              <a:t> </a:t>
            </a:r>
            <a:r>
              <a:rPr lang="ar-SA" sz="3200" dirty="0" err="1"/>
              <a:t>ح</a:t>
            </a:r>
            <a:r>
              <a:rPr lang="ar-SA" sz="3200" dirty="0"/>
              <a:t> </a:t>
            </a:r>
            <a:r>
              <a:rPr lang="ar-SA" sz="3200" dirty="0" err="1"/>
              <a:t>ا</a:t>
            </a:r>
            <a:r>
              <a:rPr lang="ar-SA" sz="3200" dirty="0"/>
              <a:t> </a:t>
            </a:r>
            <a:r>
              <a:rPr lang="ar-SA" sz="3200" dirty="0" err="1"/>
              <a:t>ة</a:t>
            </a:r>
            <a:endParaRPr lang="en-US" sz="3200" dirty="0"/>
          </a:p>
        </p:txBody>
      </p:sp>
      <p:sp>
        <p:nvSpPr>
          <p:cNvPr id="16" name="Rounded Rectangle 15"/>
          <p:cNvSpPr/>
          <p:nvPr/>
        </p:nvSpPr>
        <p:spPr>
          <a:xfrm>
            <a:off x="954157" y="4187687"/>
            <a:ext cx="7964556" cy="64935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r" defTabSz="914400" rtl="1" eaLnBrk="1" latinLnBrk="0" hangingPunct="1"/>
            <a:r>
              <a:rPr lang="ar-SA" sz="3600" dirty="0">
                <a:solidFill>
                  <a:schemeClr val="tx1"/>
                </a:solidFill>
                <a:cs typeface="ABO SLMAN Alomar  منقط  1" pitchFamily="2" charset="-78"/>
              </a:rPr>
              <a:t>مـمحاة     مـمحاة     مـمحاة   مـمحاة   مـمحاة</a:t>
            </a:r>
            <a:endParaRPr lang="en-US" sz="3600" dirty="0">
              <a:solidFill>
                <a:schemeClr val="tx1"/>
              </a:solidFill>
              <a:cs typeface="ABO SLMAN Alomar  منقط  1" pitchFamily="2" charset="-78"/>
            </a:endParaRPr>
          </a:p>
        </p:txBody>
      </p:sp>
      <p:sp>
        <p:nvSpPr>
          <p:cNvPr id="17" name="Rounded Rectangle 16"/>
          <p:cNvSpPr/>
          <p:nvPr/>
        </p:nvSpPr>
        <p:spPr>
          <a:xfrm>
            <a:off x="3246780" y="1767190"/>
            <a:ext cx="543341" cy="47303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ح</a:t>
            </a:r>
            <a:endParaRPr lang="en-US" sz="3200" dirty="0"/>
          </a:p>
        </p:txBody>
      </p:sp>
      <p:sp>
        <p:nvSpPr>
          <p:cNvPr id="18" name="Rounded Rectangle 17"/>
          <p:cNvSpPr/>
          <p:nvPr/>
        </p:nvSpPr>
        <p:spPr>
          <a:xfrm>
            <a:off x="2478156" y="1731049"/>
            <a:ext cx="530086" cy="50917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م</a:t>
            </a:r>
            <a:endParaRPr lang="en-US" sz="3200" dirty="0"/>
          </a:p>
        </p:txBody>
      </p:sp>
      <p:sp>
        <p:nvSpPr>
          <p:cNvPr id="19" name="Rounded Rectangle 18"/>
          <p:cNvSpPr/>
          <p:nvPr/>
        </p:nvSpPr>
        <p:spPr>
          <a:xfrm>
            <a:off x="1759225" y="1730925"/>
            <a:ext cx="516835" cy="49230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ا</a:t>
            </a:r>
            <a:endParaRPr lang="en-US" sz="3200" dirty="0"/>
          </a:p>
        </p:txBody>
      </p:sp>
      <p:sp>
        <p:nvSpPr>
          <p:cNvPr id="20" name="Rounded Rectangle 19"/>
          <p:cNvSpPr/>
          <p:nvPr/>
        </p:nvSpPr>
        <p:spPr>
          <a:xfrm>
            <a:off x="1013790" y="1696109"/>
            <a:ext cx="543339" cy="52806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ة</a:t>
            </a:r>
            <a:endParaRPr lang="en-US" sz="3200" dirty="0"/>
          </a:p>
        </p:txBody>
      </p:sp>
      <p:sp>
        <p:nvSpPr>
          <p:cNvPr id="21" name="Rounded Rectangle 20"/>
          <p:cNvSpPr/>
          <p:nvPr/>
        </p:nvSpPr>
        <p:spPr>
          <a:xfrm>
            <a:off x="238538" y="1723387"/>
            <a:ext cx="516835" cy="51683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م</a:t>
            </a:r>
            <a:endParaRPr lang="en-US" sz="3200" dirty="0"/>
          </a:p>
        </p:txBody>
      </p:sp>
      <p:sp>
        <p:nvSpPr>
          <p:cNvPr id="22" name="TextBox 21"/>
          <p:cNvSpPr txBox="1"/>
          <p:nvPr/>
        </p:nvSpPr>
        <p:spPr>
          <a:xfrm>
            <a:off x="3326295" y="2355026"/>
            <a:ext cx="633508" cy="369332"/>
          </a:xfrm>
          <a:prstGeom prst="rect">
            <a:avLst/>
          </a:prstGeom>
          <a:noFill/>
        </p:spPr>
        <p:txBody>
          <a:bodyPr wrap="none" rtlCol="0">
            <a:spAutoFit/>
          </a:bodyPr>
          <a:lstStyle/>
          <a:p>
            <a:pPr marL="0" algn="r" defTabSz="914400" rtl="1" eaLnBrk="1" latinLnBrk="0" hangingPunct="1"/>
            <a:r>
              <a:rPr lang="ar-SA" dirty="0"/>
              <a:t>.......</a:t>
            </a:r>
            <a:endParaRPr lang="en-US" dirty="0"/>
          </a:p>
        </p:txBody>
      </p:sp>
      <p:sp>
        <p:nvSpPr>
          <p:cNvPr id="23" name="TextBox 22"/>
          <p:cNvSpPr txBox="1"/>
          <p:nvPr/>
        </p:nvSpPr>
        <p:spPr>
          <a:xfrm>
            <a:off x="2454249" y="2368278"/>
            <a:ext cx="633508" cy="369332"/>
          </a:xfrm>
          <a:prstGeom prst="rect">
            <a:avLst/>
          </a:prstGeom>
          <a:noFill/>
        </p:spPr>
        <p:txBody>
          <a:bodyPr wrap="none" rtlCol="0">
            <a:spAutoFit/>
          </a:bodyPr>
          <a:lstStyle/>
          <a:p>
            <a:pPr marL="0" algn="r" defTabSz="914400" rtl="1" eaLnBrk="1" latinLnBrk="0" hangingPunct="1"/>
            <a:r>
              <a:rPr lang="ar-SA" dirty="0"/>
              <a:t>.......</a:t>
            </a:r>
            <a:endParaRPr lang="en-US" dirty="0"/>
          </a:p>
        </p:txBody>
      </p:sp>
      <p:sp>
        <p:nvSpPr>
          <p:cNvPr id="24" name="TextBox 23"/>
          <p:cNvSpPr txBox="1"/>
          <p:nvPr/>
        </p:nvSpPr>
        <p:spPr>
          <a:xfrm>
            <a:off x="1670227" y="2345635"/>
            <a:ext cx="569388" cy="369332"/>
          </a:xfrm>
          <a:prstGeom prst="rect">
            <a:avLst/>
          </a:prstGeom>
          <a:noFill/>
        </p:spPr>
        <p:txBody>
          <a:bodyPr wrap="square" rtlCol="0">
            <a:spAutoFit/>
          </a:bodyPr>
          <a:lstStyle/>
          <a:p>
            <a:pPr marL="0" algn="r" defTabSz="914400" rtl="1" eaLnBrk="1" latinLnBrk="0" hangingPunct="1"/>
            <a:r>
              <a:rPr lang="ar-SA"/>
              <a:t>......</a:t>
            </a:r>
            <a:endParaRPr lang="en-US" dirty="0"/>
          </a:p>
        </p:txBody>
      </p:sp>
      <p:sp>
        <p:nvSpPr>
          <p:cNvPr id="25" name="TextBox 24"/>
          <p:cNvSpPr txBox="1"/>
          <p:nvPr/>
        </p:nvSpPr>
        <p:spPr>
          <a:xfrm>
            <a:off x="1031186" y="2398643"/>
            <a:ext cx="505267" cy="369332"/>
          </a:xfrm>
          <a:prstGeom prst="rect">
            <a:avLst/>
          </a:prstGeom>
          <a:noFill/>
        </p:spPr>
        <p:txBody>
          <a:bodyPr wrap="none" rtlCol="0">
            <a:spAutoFit/>
          </a:bodyPr>
          <a:lstStyle/>
          <a:p>
            <a:pPr marL="0" algn="r" defTabSz="914400" rtl="1" eaLnBrk="1" latinLnBrk="0" hangingPunct="1"/>
            <a:r>
              <a:rPr lang="ar-SA" dirty="0"/>
              <a:t>.....</a:t>
            </a:r>
            <a:endParaRPr lang="en-US" dirty="0"/>
          </a:p>
        </p:txBody>
      </p:sp>
      <p:sp>
        <p:nvSpPr>
          <p:cNvPr id="27" name="TextBox 26"/>
          <p:cNvSpPr txBox="1"/>
          <p:nvPr/>
        </p:nvSpPr>
        <p:spPr>
          <a:xfrm>
            <a:off x="238195" y="2372139"/>
            <a:ext cx="569388" cy="369332"/>
          </a:xfrm>
          <a:prstGeom prst="rect">
            <a:avLst/>
          </a:prstGeom>
          <a:noFill/>
        </p:spPr>
        <p:txBody>
          <a:bodyPr wrap="none" rtlCol="0">
            <a:spAutoFit/>
          </a:bodyPr>
          <a:lstStyle/>
          <a:p>
            <a:pPr marL="0" algn="r" defTabSz="914400" rtl="1" eaLnBrk="1" latinLnBrk="0" hangingPunct="1"/>
            <a:r>
              <a:rPr lang="ar-SA" dirty="0"/>
              <a:t>......</a:t>
            </a:r>
            <a:endParaRPr lang="en-US" dirty="0"/>
          </a:p>
        </p:txBody>
      </p:sp>
      <p:sp>
        <p:nvSpPr>
          <p:cNvPr id="28" name="Rounded Rectangle 27"/>
          <p:cNvSpPr/>
          <p:nvPr/>
        </p:nvSpPr>
        <p:spPr>
          <a:xfrm>
            <a:off x="3326295" y="5386578"/>
            <a:ext cx="2623931" cy="119975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9" name="Rectangle 28"/>
          <p:cNvSpPr/>
          <p:nvPr/>
        </p:nvSpPr>
        <p:spPr>
          <a:xfrm>
            <a:off x="2822712" y="5524789"/>
            <a:ext cx="3723861" cy="1200329"/>
          </a:xfrm>
          <a:prstGeom prst="rect">
            <a:avLst/>
          </a:prstGeom>
          <a:noFill/>
        </p:spPr>
        <p:txBody>
          <a:bodyPr wrap="square" lIns="91440" tIns="45720" rIns="91440" bIns="45720">
            <a:spAutoFit/>
          </a:bodyPr>
          <a:lstStyle/>
          <a:p>
            <a:pPr algn="ctr"/>
            <a:r>
              <a:rPr lang="ar-SA" sz="7200" b="1" spc="50" dirty="0">
                <a:ln w="9525" cmpd="sng">
                  <a:solidFill>
                    <a:schemeClr val="accent1"/>
                  </a:solidFill>
                  <a:prstDash val="solid"/>
                </a:ln>
                <a:solidFill>
                  <a:srgbClr val="70AD47">
                    <a:tint val="1000"/>
                  </a:srgbClr>
                </a:solidFill>
                <a:effectLst>
                  <a:glow rad="38100">
                    <a:schemeClr val="accent1">
                      <a:alpha val="40000"/>
                    </a:schemeClr>
                  </a:glow>
                </a:effectLst>
              </a:rPr>
              <a:t>م</a:t>
            </a:r>
            <a:r>
              <a:rPr lang="ar-SA" sz="7200" b="1" cap="none" spc="50" dirty="0">
                <a:ln w="9525" cmpd="sng">
                  <a:solidFill>
                    <a:schemeClr val="accent1"/>
                  </a:solidFill>
                  <a:prstDash val="solid"/>
                </a:ln>
                <a:solidFill>
                  <a:srgbClr val="70AD47">
                    <a:tint val="1000"/>
                  </a:srgbClr>
                </a:solidFill>
                <a:effectLst>
                  <a:glow rad="38100">
                    <a:schemeClr val="accent1">
                      <a:alpha val="40000"/>
                    </a:schemeClr>
                  </a:glow>
                </a:effectLst>
              </a:rPr>
              <a:t>محاة</a:t>
            </a:r>
          </a:p>
        </p:txBody>
      </p:sp>
      <p:sp>
        <p:nvSpPr>
          <p:cNvPr id="30" name="TextBox 29"/>
          <p:cNvSpPr txBox="1"/>
          <p:nvPr/>
        </p:nvSpPr>
        <p:spPr>
          <a:xfrm>
            <a:off x="410817" y="967409"/>
            <a:ext cx="3597966" cy="646331"/>
          </a:xfrm>
          <a:prstGeom prst="rect">
            <a:avLst/>
          </a:prstGeom>
          <a:noFill/>
        </p:spPr>
        <p:txBody>
          <a:bodyPr wrap="square" rtlCol="0">
            <a:spAutoFit/>
          </a:bodyPr>
          <a:lstStyle/>
          <a:p>
            <a:pPr marL="0" algn="l" defTabSz="914400" rtl="0" eaLnBrk="1" latinLnBrk="0" hangingPunct="1"/>
            <a:r>
              <a:rPr lang="en-US" dirty="0"/>
              <a:t>Number the letter by order to make the word </a:t>
            </a:r>
            <a:r>
              <a:rPr lang="ar-SA" dirty="0"/>
              <a:t>ممحاة</a:t>
            </a:r>
            <a:endParaRPr lang="en-US" dirty="0"/>
          </a:p>
        </p:txBody>
      </p:sp>
      <p:sp>
        <p:nvSpPr>
          <p:cNvPr id="31" name="TextBox 30"/>
          <p:cNvSpPr txBox="1"/>
          <p:nvPr/>
        </p:nvSpPr>
        <p:spPr>
          <a:xfrm>
            <a:off x="6414052" y="715617"/>
            <a:ext cx="3485322" cy="369332"/>
          </a:xfrm>
          <a:prstGeom prst="rect">
            <a:avLst/>
          </a:prstGeom>
          <a:noFill/>
        </p:spPr>
        <p:txBody>
          <a:bodyPr wrap="square" rtlCol="0">
            <a:spAutoFit/>
          </a:bodyPr>
          <a:lstStyle/>
          <a:p>
            <a:pPr marL="0" algn="l" defTabSz="914400" rtl="0" eaLnBrk="1" latinLnBrk="0" hangingPunct="1"/>
            <a:r>
              <a:rPr lang="en-US" dirty="0"/>
              <a:t>Which spelling is correct</a:t>
            </a:r>
          </a:p>
        </p:txBody>
      </p:sp>
      <p:sp>
        <p:nvSpPr>
          <p:cNvPr id="32" name="TextBox 31"/>
          <p:cNvSpPr txBox="1"/>
          <p:nvPr/>
        </p:nvSpPr>
        <p:spPr>
          <a:xfrm>
            <a:off x="9422295" y="3140765"/>
            <a:ext cx="2319131" cy="646331"/>
          </a:xfrm>
          <a:prstGeom prst="rect">
            <a:avLst/>
          </a:prstGeom>
          <a:noFill/>
        </p:spPr>
        <p:txBody>
          <a:bodyPr wrap="square" rtlCol="0">
            <a:spAutoFit/>
          </a:bodyPr>
          <a:lstStyle/>
          <a:p>
            <a:r>
              <a:rPr lang="en-US" dirty="0"/>
              <a:t>Circle the letter which makes the word </a:t>
            </a:r>
            <a:r>
              <a:rPr lang="ar-SA" dirty="0"/>
              <a:t>ممحاة</a:t>
            </a:r>
            <a:endParaRPr lang="en-US" dirty="0"/>
          </a:p>
        </p:txBody>
      </p:sp>
      <p:sp>
        <p:nvSpPr>
          <p:cNvPr id="33" name="TextBox 32"/>
          <p:cNvSpPr txBox="1"/>
          <p:nvPr/>
        </p:nvSpPr>
        <p:spPr>
          <a:xfrm>
            <a:off x="1166191" y="3463930"/>
            <a:ext cx="2476858" cy="369332"/>
          </a:xfrm>
          <a:prstGeom prst="rect">
            <a:avLst/>
          </a:prstGeom>
          <a:noFill/>
        </p:spPr>
        <p:txBody>
          <a:bodyPr wrap="square" rtlCol="0">
            <a:spAutoFit/>
          </a:bodyPr>
          <a:lstStyle/>
          <a:p>
            <a:pPr marL="0" algn="l" defTabSz="914400" rtl="0" eaLnBrk="1" latinLnBrk="0" hangingPunct="1"/>
            <a:r>
              <a:rPr lang="en-US" dirty="0"/>
              <a:t>Practice writing</a:t>
            </a:r>
          </a:p>
        </p:txBody>
      </p:sp>
      <p:sp>
        <p:nvSpPr>
          <p:cNvPr id="34" name="TextBox 33"/>
          <p:cNvSpPr txBox="1"/>
          <p:nvPr/>
        </p:nvSpPr>
        <p:spPr>
          <a:xfrm>
            <a:off x="3326295" y="4903089"/>
            <a:ext cx="1921566" cy="369332"/>
          </a:xfrm>
          <a:prstGeom prst="rect">
            <a:avLst/>
          </a:prstGeom>
          <a:noFill/>
        </p:spPr>
        <p:txBody>
          <a:bodyPr wrap="square" rtlCol="0">
            <a:spAutoFit/>
          </a:bodyPr>
          <a:lstStyle/>
          <a:p>
            <a:r>
              <a:rPr lang="en-US" dirty="0"/>
              <a:t>Colour the word:</a:t>
            </a:r>
          </a:p>
        </p:txBody>
      </p:sp>
      <p:sp>
        <p:nvSpPr>
          <p:cNvPr id="3" name="Date Placeholder 2"/>
          <p:cNvSpPr>
            <a:spLocks noGrp="1"/>
          </p:cNvSpPr>
          <p:nvPr>
            <p:ph type="dt" sz="half" idx="10"/>
          </p:nvPr>
        </p:nvSpPr>
        <p:spPr/>
        <p:txBody>
          <a:bodyPr/>
          <a:lstStyle/>
          <a:p>
            <a:fld id="{A3F7F6FA-8CAA-A14F-9D32-022127F06CBE}" type="datetime1">
              <a:rPr lang="en-GB" smtClean="0"/>
              <a:t>06/05/2023</a:t>
            </a:fld>
            <a:endParaRPr lang="en-US"/>
          </a:p>
        </p:txBody>
      </p:sp>
      <p:sp>
        <p:nvSpPr>
          <p:cNvPr id="6" name="Footer Placeholder 5"/>
          <p:cNvSpPr>
            <a:spLocks noGrp="1"/>
          </p:cNvSpPr>
          <p:nvPr>
            <p:ph type="ftr" sz="quarter" idx="11"/>
          </p:nvPr>
        </p:nvSpPr>
        <p:spPr/>
        <p:txBody>
          <a:bodyPr/>
          <a:lstStyle/>
          <a:p>
            <a:r>
              <a:rPr lang="en-US"/>
              <a:t>Seloua Nedjai</a:t>
            </a:r>
          </a:p>
        </p:txBody>
      </p:sp>
      <p:sp>
        <p:nvSpPr>
          <p:cNvPr id="8" name="Rectangle 7"/>
          <p:cNvSpPr/>
          <p:nvPr/>
        </p:nvSpPr>
        <p:spPr>
          <a:xfrm>
            <a:off x="6003635" y="2967335"/>
            <a:ext cx="184730" cy="923330"/>
          </a:xfrm>
          <a:prstGeom prst="rect">
            <a:avLst/>
          </a:prstGeom>
          <a:noFill/>
        </p:spPr>
        <p:txBody>
          <a:bodyPr wrap="none" lIns="91440" tIns="45720" rIns="91440" bIns="45720">
            <a:spAutoFit/>
          </a:bodyPr>
          <a:lstStyle/>
          <a:p>
            <a:pPr algn="ctr"/>
            <a:endParaRPr lang="en-US" sz="54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554240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defTabSz="914400" rtl="0" eaLnBrk="1" latinLnBrk="0" hangingPunct="1">
              <a:lnSpc>
                <a:spcPct val="90000"/>
              </a:lnSpc>
              <a:spcBef>
                <a:spcPct val="0"/>
              </a:spcBef>
              <a:buNone/>
            </a:pPr>
            <a:r>
              <a:rPr lang="en-GB" sz="1800" dirty="0"/>
              <a:t>Read colour and search</a:t>
            </a:r>
            <a:br>
              <a:rPr lang="en-GB" sz="1800" dirty="0"/>
            </a:br>
            <a:br>
              <a:rPr lang="en-GB" sz="1800" dirty="0"/>
            </a:br>
            <a:endParaRPr lang="en-US" sz="1800" dirty="0"/>
          </a:p>
        </p:txBody>
      </p:sp>
      <p:sp>
        <p:nvSpPr>
          <p:cNvPr id="5" name="Rounded Rectangle 4"/>
          <p:cNvSpPr/>
          <p:nvPr/>
        </p:nvSpPr>
        <p:spPr>
          <a:xfrm>
            <a:off x="7673008" y="1981805"/>
            <a:ext cx="1749287" cy="94692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400" dirty="0">
                <a:latin typeface="Calibri" panose="020F0502020204030204" pitchFamily="34" charset="0"/>
                <a:cs typeface="Calibri" panose="020F0502020204030204" pitchFamily="34" charset="0"/>
              </a:rPr>
              <a:t>مسطرة</a:t>
            </a:r>
            <a:endParaRPr lang="en-US" sz="4400" dirty="0">
              <a:latin typeface="Calibri" panose="020F0502020204030204" pitchFamily="34" charset="0"/>
              <a:cs typeface="Calibri" panose="020F0502020204030204" pitchFamily="34" charset="0"/>
            </a:endParaRPr>
          </a:p>
        </p:txBody>
      </p:sp>
      <p:cxnSp>
        <p:nvCxnSpPr>
          <p:cNvPr id="7" name="Straight Arrow Connector 6"/>
          <p:cNvCxnSpPr/>
          <p:nvPr/>
        </p:nvCxnSpPr>
        <p:spPr>
          <a:xfrm flipH="1" flipV="1">
            <a:off x="6665843" y="1981805"/>
            <a:ext cx="834887" cy="3638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6639339" y="2557670"/>
            <a:ext cx="795131" cy="530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6904383" y="2757661"/>
            <a:ext cx="596347" cy="3831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4810539" y="1690688"/>
            <a:ext cx="1736035" cy="47303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م</a:t>
            </a:r>
            <a:r>
              <a:rPr lang="ar-SA" sz="3200" dirty="0"/>
              <a:t> </a:t>
            </a:r>
            <a:r>
              <a:rPr lang="ar-SA" sz="3200" dirty="0" err="1"/>
              <a:t>ط</a:t>
            </a:r>
            <a:r>
              <a:rPr lang="ar-SA" sz="3200" dirty="0"/>
              <a:t> </a:t>
            </a:r>
            <a:r>
              <a:rPr lang="ar-SA" sz="3200" dirty="0" err="1"/>
              <a:t>س</a:t>
            </a:r>
            <a:r>
              <a:rPr lang="ar-SA" sz="3200" dirty="0"/>
              <a:t> </a:t>
            </a:r>
            <a:r>
              <a:rPr lang="ar-SA" sz="3200" dirty="0" err="1"/>
              <a:t>ر</a:t>
            </a:r>
            <a:r>
              <a:rPr lang="ar-SA" sz="3200" dirty="0"/>
              <a:t> </a:t>
            </a:r>
            <a:r>
              <a:rPr lang="ar-SA" sz="3200" dirty="0" err="1"/>
              <a:t>ة</a:t>
            </a:r>
            <a:endParaRPr lang="en-US" sz="3200" dirty="0"/>
          </a:p>
        </p:txBody>
      </p:sp>
      <p:sp>
        <p:nvSpPr>
          <p:cNvPr id="13" name="Rounded Rectangle 12"/>
          <p:cNvSpPr/>
          <p:nvPr/>
        </p:nvSpPr>
        <p:spPr>
          <a:xfrm>
            <a:off x="4810539" y="2455268"/>
            <a:ext cx="1828800" cy="47173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600" dirty="0" err="1"/>
              <a:t>م</a:t>
            </a:r>
            <a:r>
              <a:rPr lang="ar-SA" sz="3600" dirty="0"/>
              <a:t> </a:t>
            </a:r>
            <a:r>
              <a:rPr lang="ar-SA" sz="3600" dirty="0" err="1"/>
              <a:t>س</a:t>
            </a:r>
            <a:r>
              <a:rPr lang="ar-SA" sz="3600" dirty="0"/>
              <a:t> </a:t>
            </a:r>
            <a:r>
              <a:rPr lang="ar-SA" sz="3600" dirty="0" err="1"/>
              <a:t>ط</a:t>
            </a:r>
            <a:r>
              <a:rPr lang="ar-SA" sz="3600" dirty="0"/>
              <a:t> </a:t>
            </a:r>
            <a:r>
              <a:rPr lang="ar-SA" sz="3600" dirty="0" err="1"/>
              <a:t>رة</a:t>
            </a:r>
            <a:r>
              <a:rPr lang="ar-SA" sz="3600" dirty="0"/>
              <a:t>       </a:t>
            </a:r>
            <a:endParaRPr lang="en-US" sz="3600" dirty="0"/>
          </a:p>
        </p:txBody>
      </p:sp>
      <p:sp>
        <p:nvSpPr>
          <p:cNvPr id="14" name="Rounded Rectangle 13"/>
          <p:cNvSpPr/>
          <p:nvPr/>
        </p:nvSpPr>
        <p:spPr>
          <a:xfrm>
            <a:off x="4717774" y="3220279"/>
            <a:ext cx="1948069" cy="49033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600" dirty="0" err="1"/>
              <a:t>م</a:t>
            </a:r>
            <a:r>
              <a:rPr lang="ar-SA" sz="3600" dirty="0"/>
              <a:t> </a:t>
            </a:r>
            <a:r>
              <a:rPr lang="ar-SA" sz="3600" dirty="0" err="1"/>
              <a:t>ر</a:t>
            </a:r>
            <a:r>
              <a:rPr lang="ar-SA" sz="3600" dirty="0"/>
              <a:t> </a:t>
            </a:r>
            <a:r>
              <a:rPr lang="ar-SA" sz="3600" dirty="0" err="1"/>
              <a:t>ط</a:t>
            </a:r>
            <a:r>
              <a:rPr lang="ar-SA" sz="3600" dirty="0"/>
              <a:t> </a:t>
            </a:r>
            <a:r>
              <a:rPr lang="ar-SA" sz="3600" dirty="0" err="1"/>
              <a:t>س</a:t>
            </a:r>
            <a:r>
              <a:rPr lang="ar-SA" sz="3600" dirty="0"/>
              <a:t> </a:t>
            </a:r>
            <a:r>
              <a:rPr lang="ar-SA" sz="3600" dirty="0" err="1"/>
              <a:t>ة</a:t>
            </a:r>
            <a:r>
              <a:rPr lang="ar-SA" sz="3600" dirty="0"/>
              <a:t> </a:t>
            </a:r>
            <a:endParaRPr lang="en-US" sz="3600" dirty="0"/>
          </a:p>
        </p:txBody>
      </p:sp>
      <p:sp>
        <p:nvSpPr>
          <p:cNvPr id="15" name="Diamond 14"/>
          <p:cNvSpPr/>
          <p:nvPr/>
        </p:nvSpPr>
        <p:spPr>
          <a:xfrm>
            <a:off x="9194524" y="3819724"/>
            <a:ext cx="2279374" cy="2166730"/>
          </a:xfrm>
          <a:prstGeom prst="diamond">
            <a:avLst/>
          </a:prstGeom>
        </p:spPr>
        <p:style>
          <a:lnRef idx="2">
            <a:schemeClr val="accent4"/>
          </a:lnRef>
          <a:fillRef idx="1">
            <a:schemeClr val="lt1"/>
          </a:fillRef>
          <a:effectRef idx="0">
            <a:schemeClr val="accent4"/>
          </a:effectRef>
          <a:fontRef idx="minor">
            <a:schemeClr val="dk1"/>
          </a:fontRef>
        </p:style>
        <p:txBody>
          <a:bodyPr rtlCol="0" anchor="ctr"/>
          <a:lstStyle/>
          <a:p>
            <a:pPr marL="0" algn="ctr" defTabSz="914400" rtl="1" eaLnBrk="1" latinLnBrk="0" hangingPunct="1"/>
            <a:r>
              <a:rPr lang="ar-SA" sz="3200" dirty="0" err="1"/>
              <a:t>م</a:t>
            </a:r>
            <a:r>
              <a:rPr lang="ar-SA" sz="3200" dirty="0"/>
              <a:t> </a:t>
            </a:r>
            <a:r>
              <a:rPr lang="ar-SA" sz="3200" dirty="0" err="1"/>
              <a:t>ر</a:t>
            </a:r>
            <a:r>
              <a:rPr lang="ar-SA" sz="3200" dirty="0"/>
              <a:t> </a:t>
            </a:r>
            <a:r>
              <a:rPr lang="ar-SA" sz="3200" dirty="0" err="1"/>
              <a:t>ط</a:t>
            </a:r>
            <a:r>
              <a:rPr lang="ar-SA" sz="3200" dirty="0"/>
              <a:t> </a:t>
            </a:r>
            <a:r>
              <a:rPr lang="ar-SA" sz="3200" dirty="0" err="1"/>
              <a:t>س</a:t>
            </a:r>
            <a:r>
              <a:rPr lang="ar-SA" sz="3200" dirty="0"/>
              <a:t> </a:t>
            </a:r>
            <a:r>
              <a:rPr lang="ar-SA" sz="3200" dirty="0" err="1"/>
              <a:t>ج</a:t>
            </a:r>
            <a:r>
              <a:rPr lang="ar-SA" sz="3200" dirty="0"/>
              <a:t> </a:t>
            </a:r>
            <a:r>
              <a:rPr lang="ar-SA" sz="3200" dirty="0" err="1"/>
              <a:t>م</a:t>
            </a:r>
            <a:r>
              <a:rPr lang="ar-SA" sz="3200" dirty="0"/>
              <a:t> را </a:t>
            </a:r>
            <a:r>
              <a:rPr lang="ar-SA" sz="3200" dirty="0" err="1"/>
              <a:t>ة</a:t>
            </a:r>
            <a:endParaRPr lang="en-US" sz="3200" dirty="0"/>
          </a:p>
        </p:txBody>
      </p:sp>
      <p:sp>
        <p:nvSpPr>
          <p:cNvPr id="16" name="Rounded Rectangle 15"/>
          <p:cNvSpPr/>
          <p:nvPr/>
        </p:nvSpPr>
        <p:spPr>
          <a:xfrm>
            <a:off x="2276060" y="4227111"/>
            <a:ext cx="6702286" cy="64935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rtl="1"/>
            <a:r>
              <a:rPr lang="ar-SA" sz="3600" dirty="0">
                <a:solidFill>
                  <a:schemeClr val="tx1"/>
                </a:solidFill>
                <a:cs typeface="ABO SLMAN Alomar  منقط  1" pitchFamily="2" charset="-78"/>
              </a:rPr>
              <a:t>مسطرة         مسطرة       مسطرة     مسطرة</a:t>
            </a:r>
            <a:endParaRPr lang="en-US" sz="3600" dirty="0">
              <a:solidFill>
                <a:schemeClr val="tx1"/>
              </a:solidFill>
              <a:cs typeface="ABO SLMAN Alomar  منقط  1" pitchFamily="2" charset="-78"/>
            </a:endParaRPr>
          </a:p>
        </p:txBody>
      </p:sp>
      <p:sp>
        <p:nvSpPr>
          <p:cNvPr id="17" name="Rounded Rectangle 16"/>
          <p:cNvSpPr/>
          <p:nvPr/>
        </p:nvSpPr>
        <p:spPr>
          <a:xfrm>
            <a:off x="3246780" y="1767190"/>
            <a:ext cx="543341" cy="47303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ر</a:t>
            </a:r>
            <a:endParaRPr lang="en-US" sz="3200" dirty="0"/>
          </a:p>
        </p:txBody>
      </p:sp>
      <p:sp>
        <p:nvSpPr>
          <p:cNvPr id="18" name="Rounded Rectangle 17"/>
          <p:cNvSpPr/>
          <p:nvPr/>
        </p:nvSpPr>
        <p:spPr>
          <a:xfrm>
            <a:off x="2478156" y="1731049"/>
            <a:ext cx="530086" cy="50917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م</a:t>
            </a:r>
            <a:endParaRPr lang="en-US" sz="3200" dirty="0"/>
          </a:p>
        </p:txBody>
      </p:sp>
      <p:sp>
        <p:nvSpPr>
          <p:cNvPr id="19" name="Rounded Rectangle 18"/>
          <p:cNvSpPr/>
          <p:nvPr/>
        </p:nvSpPr>
        <p:spPr>
          <a:xfrm>
            <a:off x="1759225" y="1730925"/>
            <a:ext cx="516835" cy="49230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س</a:t>
            </a:r>
            <a:endParaRPr lang="en-US" sz="3200" dirty="0"/>
          </a:p>
        </p:txBody>
      </p:sp>
      <p:sp>
        <p:nvSpPr>
          <p:cNvPr id="20" name="Rounded Rectangle 19"/>
          <p:cNvSpPr/>
          <p:nvPr/>
        </p:nvSpPr>
        <p:spPr>
          <a:xfrm>
            <a:off x="1013790" y="1696109"/>
            <a:ext cx="543339" cy="52806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ط</a:t>
            </a:r>
            <a:endParaRPr lang="en-US" sz="3200" dirty="0"/>
          </a:p>
        </p:txBody>
      </p:sp>
      <p:sp>
        <p:nvSpPr>
          <p:cNvPr id="21" name="Rounded Rectangle 20"/>
          <p:cNvSpPr/>
          <p:nvPr/>
        </p:nvSpPr>
        <p:spPr>
          <a:xfrm>
            <a:off x="238538" y="1723387"/>
            <a:ext cx="516835" cy="51683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ة</a:t>
            </a:r>
            <a:endParaRPr lang="en-US" sz="3200" dirty="0"/>
          </a:p>
        </p:txBody>
      </p:sp>
      <p:sp>
        <p:nvSpPr>
          <p:cNvPr id="22" name="TextBox 21"/>
          <p:cNvSpPr txBox="1"/>
          <p:nvPr/>
        </p:nvSpPr>
        <p:spPr>
          <a:xfrm>
            <a:off x="3326295" y="2355026"/>
            <a:ext cx="633508" cy="369332"/>
          </a:xfrm>
          <a:prstGeom prst="rect">
            <a:avLst/>
          </a:prstGeom>
          <a:noFill/>
        </p:spPr>
        <p:txBody>
          <a:bodyPr wrap="none" rtlCol="0">
            <a:spAutoFit/>
          </a:bodyPr>
          <a:lstStyle/>
          <a:p>
            <a:pPr marL="0" algn="r" defTabSz="914400" rtl="1" eaLnBrk="1" latinLnBrk="0" hangingPunct="1"/>
            <a:r>
              <a:rPr lang="ar-SA" dirty="0"/>
              <a:t>.......</a:t>
            </a:r>
            <a:endParaRPr lang="en-US" dirty="0"/>
          </a:p>
        </p:txBody>
      </p:sp>
      <p:sp>
        <p:nvSpPr>
          <p:cNvPr id="23" name="TextBox 22"/>
          <p:cNvSpPr txBox="1"/>
          <p:nvPr/>
        </p:nvSpPr>
        <p:spPr>
          <a:xfrm>
            <a:off x="2454249" y="2368278"/>
            <a:ext cx="633508" cy="369332"/>
          </a:xfrm>
          <a:prstGeom prst="rect">
            <a:avLst/>
          </a:prstGeom>
          <a:noFill/>
        </p:spPr>
        <p:txBody>
          <a:bodyPr wrap="none" rtlCol="0">
            <a:spAutoFit/>
          </a:bodyPr>
          <a:lstStyle/>
          <a:p>
            <a:pPr marL="0" algn="r" defTabSz="914400" rtl="1" eaLnBrk="1" latinLnBrk="0" hangingPunct="1"/>
            <a:r>
              <a:rPr lang="ar-SA" dirty="0"/>
              <a:t>.......</a:t>
            </a:r>
            <a:endParaRPr lang="en-US" dirty="0"/>
          </a:p>
        </p:txBody>
      </p:sp>
      <p:sp>
        <p:nvSpPr>
          <p:cNvPr id="24" name="TextBox 23"/>
          <p:cNvSpPr txBox="1"/>
          <p:nvPr/>
        </p:nvSpPr>
        <p:spPr>
          <a:xfrm>
            <a:off x="1670227" y="2345635"/>
            <a:ext cx="569388" cy="369332"/>
          </a:xfrm>
          <a:prstGeom prst="rect">
            <a:avLst/>
          </a:prstGeom>
          <a:noFill/>
        </p:spPr>
        <p:txBody>
          <a:bodyPr wrap="square" rtlCol="0">
            <a:spAutoFit/>
          </a:bodyPr>
          <a:lstStyle/>
          <a:p>
            <a:pPr marL="0" algn="r" defTabSz="914400" rtl="1" eaLnBrk="1" latinLnBrk="0" hangingPunct="1"/>
            <a:r>
              <a:rPr lang="ar-SA"/>
              <a:t>......</a:t>
            </a:r>
            <a:endParaRPr lang="en-US" dirty="0"/>
          </a:p>
        </p:txBody>
      </p:sp>
      <p:sp>
        <p:nvSpPr>
          <p:cNvPr id="25" name="TextBox 24"/>
          <p:cNvSpPr txBox="1"/>
          <p:nvPr/>
        </p:nvSpPr>
        <p:spPr>
          <a:xfrm>
            <a:off x="1031186" y="2398643"/>
            <a:ext cx="505267" cy="369332"/>
          </a:xfrm>
          <a:prstGeom prst="rect">
            <a:avLst/>
          </a:prstGeom>
          <a:noFill/>
        </p:spPr>
        <p:txBody>
          <a:bodyPr wrap="none" rtlCol="0">
            <a:spAutoFit/>
          </a:bodyPr>
          <a:lstStyle/>
          <a:p>
            <a:pPr marL="0" algn="r" defTabSz="914400" rtl="1" eaLnBrk="1" latinLnBrk="0" hangingPunct="1"/>
            <a:r>
              <a:rPr lang="ar-SA" dirty="0"/>
              <a:t>.....</a:t>
            </a:r>
            <a:endParaRPr lang="en-US" dirty="0"/>
          </a:p>
        </p:txBody>
      </p:sp>
      <p:sp>
        <p:nvSpPr>
          <p:cNvPr id="27" name="TextBox 26"/>
          <p:cNvSpPr txBox="1"/>
          <p:nvPr/>
        </p:nvSpPr>
        <p:spPr>
          <a:xfrm>
            <a:off x="238195" y="2372139"/>
            <a:ext cx="569388" cy="369332"/>
          </a:xfrm>
          <a:prstGeom prst="rect">
            <a:avLst/>
          </a:prstGeom>
          <a:noFill/>
        </p:spPr>
        <p:txBody>
          <a:bodyPr wrap="none" rtlCol="0">
            <a:spAutoFit/>
          </a:bodyPr>
          <a:lstStyle/>
          <a:p>
            <a:pPr marL="0" algn="r" defTabSz="914400" rtl="1" eaLnBrk="1" latinLnBrk="0" hangingPunct="1"/>
            <a:r>
              <a:rPr lang="ar-SA" dirty="0"/>
              <a:t>......</a:t>
            </a:r>
            <a:endParaRPr lang="en-US" dirty="0"/>
          </a:p>
        </p:txBody>
      </p:sp>
      <p:sp>
        <p:nvSpPr>
          <p:cNvPr id="28" name="Rounded Rectangle 27"/>
          <p:cNvSpPr/>
          <p:nvPr/>
        </p:nvSpPr>
        <p:spPr>
          <a:xfrm>
            <a:off x="3326295" y="5386578"/>
            <a:ext cx="2623931" cy="119975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9" name="Rectangle 28"/>
          <p:cNvSpPr/>
          <p:nvPr/>
        </p:nvSpPr>
        <p:spPr>
          <a:xfrm>
            <a:off x="2822712" y="5524789"/>
            <a:ext cx="3723861" cy="1200329"/>
          </a:xfrm>
          <a:prstGeom prst="rect">
            <a:avLst/>
          </a:prstGeom>
          <a:noFill/>
        </p:spPr>
        <p:txBody>
          <a:bodyPr wrap="square" lIns="91440" tIns="45720" rIns="91440" bIns="45720">
            <a:spAutoFit/>
          </a:bodyPr>
          <a:lstStyle/>
          <a:p>
            <a:pPr algn="ctr"/>
            <a:r>
              <a:rPr lang="ar-SA" sz="7200" b="1" cap="none" spc="50" dirty="0">
                <a:ln w="9525" cmpd="sng">
                  <a:solidFill>
                    <a:schemeClr val="accent1"/>
                  </a:solidFill>
                  <a:prstDash val="solid"/>
                </a:ln>
                <a:solidFill>
                  <a:srgbClr val="70AD47">
                    <a:tint val="1000"/>
                  </a:srgbClr>
                </a:solidFill>
                <a:effectLst>
                  <a:glow rad="38100">
                    <a:schemeClr val="accent1">
                      <a:alpha val="40000"/>
                    </a:schemeClr>
                  </a:glow>
                </a:effectLst>
              </a:rPr>
              <a:t>مسطرة</a:t>
            </a:r>
          </a:p>
        </p:txBody>
      </p:sp>
      <p:sp>
        <p:nvSpPr>
          <p:cNvPr id="30" name="TextBox 29"/>
          <p:cNvSpPr txBox="1"/>
          <p:nvPr/>
        </p:nvSpPr>
        <p:spPr>
          <a:xfrm>
            <a:off x="410817" y="967409"/>
            <a:ext cx="3597966" cy="646331"/>
          </a:xfrm>
          <a:prstGeom prst="rect">
            <a:avLst/>
          </a:prstGeom>
          <a:noFill/>
        </p:spPr>
        <p:txBody>
          <a:bodyPr wrap="square" rtlCol="0">
            <a:spAutoFit/>
          </a:bodyPr>
          <a:lstStyle/>
          <a:p>
            <a:pPr marL="0" algn="l" defTabSz="914400" rtl="0" eaLnBrk="1" latinLnBrk="0" hangingPunct="1"/>
            <a:r>
              <a:rPr lang="en-US" dirty="0"/>
              <a:t>Number the letter by order to make the word</a:t>
            </a:r>
            <a:r>
              <a:rPr lang="ar-SA" dirty="0"/>
              <a:t>مسطرة </a:t>
            </a:r>
            <a:endParaRPr lang="en-US" dirty="0"/>
          </a:p>
        </p:txBody>
      </p:sp>
      <p:sp>
        <p:nvSpPr>
          <p:cNvPr id="31" name="TextBox 30"/>
          <p:cNvSpPr txBox="1"/>
          <p:nvPr/>
        </p:nvSpPr>
        <p:spPr>
          <a:xfrm>
            <a:off x="6414052" y="715617"/>
            <a:ext cx="3485322" cy="369332"/>
          </a:xfrm>
          <a:prstGeom prst="rect">
            <a:avLst/>
          </a:prstGeom>
          <a:noFill/>
        </p:spPr>
        <p:txBody>
          <a:bodyPr wrap="square" rtlCol="0">
            <a:spAutoFit/>
          </a:bodyPr>
          <a:lstStyle/>
          <a:p>
            <a:pPr marL="0" algn="l" defTabSz="914400" rtl="0" eaLnBrk="1" latinLnBrk="0" hangingPunct="1"/>
            <a:r>
              <a:rPr lang="en-US" dirty="0"/>
              <a:t>Which spelling is correct</a:t>
            </a:r>
          </a:p>
        </p:txBody>
      </p:sp>
      <p:sp>
        <p:nvSpPr>
          <p:cNvPr id="32" name="TextBox 31"/>
          <p:cNvSpPr txBox="1"/>
          <p:nvPr/>
        </p:nvSpPr>
        <p:spPr>
          <a:xfrm>
            <a:off x="9422295" y="3140765"/>
            <a:ext cx="2319131" cy="646331"/>
          </a:xfrm>
          <a:prstGeom prst="rect">
            <a:avLst/>
          </a:prstGeom>
          <a:noFill/>
        </p:spPr>
        <p:txBody>
          <a:bodyPr wrap="square" rtlCol="0">
            <a:spAutoFit/>
          </a:bodyPr>
          <a:lstStyle/>
          <a:p>
            <a:r>
              <a:rPr lang="en-US" dirty="0"/>
              <a:t>Circle the letter which makes the word </a:t>
            </a:r>
            <a:r>
              <a:rPr lang="ar-SA" dirty="0"/>
              <a:t>مسطرة</a:t>
            </a:r>
            <a:endParaRPr lang="en-US" dirty="0"/>
          </a:p>
        </p:txBody>
      </p:sp>
      <p:sp>
        <p:nvSpPr>
          <p:cNvPr id="33" name="TextBox 32"/>
          <p:cNvSpPr txBox="1"/>
          <p:nvPr/>
        </p:nvSpPr>
        <p:spPr>
          <a:xfrm>
            <a:off x="1166191" y="3463930"/>
            <a:ext cx="2476858" cy="369332"/>
          </a:xfrm>
          <a:prstGeom prst="rect">
            <a:avLst/>
          </a:prstGeom>
          <a:noFill/>
        </p:spPr>
        <p:txBody>
          <a:bodyPr wrap="square" rtlCol="0">
            <a:spAutoFit/>
          </a:bodyPr>
          <a:lstStyle/>
          <a:p>
            <a:pPr marL="0" algn="l" defTabSz="914400" rtl="0" eaLnBrk="1" latinLnBrk="0" hangingPunct="1"/>
            <a:r>
              <a:rPr lang="en-US" dirty="0"/>
              <a:t>Practice writing</a:t>
            </a:r>
          </a:p>
        </p:txBody>
      </p:sp>
      <p:sp>
        <p:nvSpPr>
          <p:cNvPr id="34" name="TextBox 33"/>
          <p:cNvSpPr txBox="1"/>
          <p:nvPr/>
        </p:nvSpPr>
        <p:spPr>
          <a:xfrm>
            <a:off x="3326295" y="4903089"/>
            <a:ext cx="1921566" cy="369332"/>
          </a:xfrm>
          <a:prstGeom prst="rect">
            <a:avLst/>
          </a:prstGeom>
          <a:noFill/>
        </p:spPr>
        <p:txBody>
          <a:bodyPr wrap="square" rtlCol="0">
            <a:spAutoFit/>
          </a:bodyPr>
          <a:lstStyle/>
          <a:p>
            <a:r>
              <a:rPr lang="en-US" dirty="0"/>
              <a:t>Colour the word:</a:t>
            </a:r>
          </a:p>
        </p:txBody>
      </p:sp>
      <p:pic>
        <p:nvPicPr>
          <p:cNvPr id="35" name="Content Placeholder 34"/>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rot="5400000">
            <a:off x="9816547" y="703401"/>
            <a:ext cx="1895063" cy="1974574"/>
          </a:xfrm>
          <a:prstGeom prst="rect">
            <a:avLst/>
          </a:prstGeom>
        </p:spPr>
      </p:pic>
      <p:sp>
        <p:nvSpPr>
          <p:cNvPr id="3" name="Date Placeholder 2"/>
          <p:cNvSpPr>
            <a:spLocks noGrp="1"/>
          </p:cNvSpPr>
          <p:nvPr>
            <p:ph type="dt" sz="half" idx="10"/>
          </p:nvPr>
        </p:nvSpPr>
        <p:spPr/>
        <p:txBody>
          <a:bodyPr/>
          <a:lstStyle/>
          <a:p>
            <a:fld id="{F7FA5A90-2DA7-9E4D-864C-0659F2CB0576}" type="datetime1">
              <a:rPr lang="en-GB" smtClean="0"/>
              <a:t>06/05/2023</a:t>
            </a:fld>
            <a:endParaRPr lang="en-US"/>
          </a:p>
        </p:txBody>
      </p:sp>
      <p:sp>
        <p:nvSpPr>
          <p:cNvPr id="4" name="Footer Placeholder 3"/>
          <p:cNvSpPr>
            <a:spLocks noGrp="1"/>
          </p:cNvSpPr>
          <p:nvPr>
            <p:ph type="ftr" sz="quarter" idx="11"/>
          </p:nvPr>
        </p:nvSpPr>
        <p:spPr/>
        <p:txBody>
          <a:bodyPr/>
          <a:lstStyle/>
          <a:p>
            <a:r>
              <a:rPr lang="en-US"/>
              <a:t>Seloua Nedjai</a:t>
            </a:r>
          </a:p>
        </p:txBody>
      </p:sp>
    </p:spTree>
    <p:extLst>
      <p:ext uri="{BB962C8B-B14F-4D97-AF65-F5344CB8AC3E}">
        <p14:creationId xmlns:p14="http://schemas.microsoft.com/office/powerpoint/2010/main" val="1106722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defTabSz="914400" rtl="0" eaLnBrk="1" latinLnBrk="0" hangingPunct="1">
              <a:lnSpc>
                <a:spcPct val="90000"/>
              </a:lnSpc>
              <a:spcBef>
                <a:spcPct val="0"/>
              </a:spcBef>
              <a:buNone/>
            </a:pPr>
            <a:r>
              <a:rPr lang="en-GB" sz="1800" dirty="0"/>
              <a:t>Read colour and search</a:t>
            </a:r>
            <a:br>
              <a:rPr lang="en-GB" sz="1800" dirty="0"/>
            </a:br>
            <a:br>
              <a:rPr lang="en-GB" sz="1800" dirty="0"/>
            </a:br>
            <a:endParaRPr lang="en-US" sz="1800" dirty="0"/>
          </a:p>
        </p:txBody>
      </p:sp>
      <p:sp>
        <p:nvSpPr>
          <p:cNvPr id="5" name="Rounded Rectangle 4"/>
          <p:cNvSpPr/>
          <p:nvPr/>
        </p:nvSpPr>
        <p:spPr>
          <a:xfrm>
            <a:off x="7673008" y="1981805"/>
            <a:ext cx="1749287" cy="94692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400" dirty="0">
                <a:latin typeface="Calibri" panose="020F0502020204030204" pitchFamily="34" charset="0"/>
                <a:cs typeface="Calibri" panose="020F0502020204030204" pitchFamily="34" charset="0"/>
              </a:rPr>
              <a:t>محفظة</a:t>
            </a:r>
            <a:endParaRPr lang="en-US" sz="4400" dirty="0">
              <a:latin typeface="Calibri" panose="020F0502020204030204" pitchFamily="34" charset="0"/>
              <a:cs typeface="Calibri" panose="020F0502020204030204" pitchFamily="34" charset="0"/>
            </a:endParaRPr>
          </a:p>
        </p:txBody>
      </p:sp>
      <p:cxnSp>
        <p:nvCxnSpPr>
          <p:cNvPr id="7" name="Straight Arrow Connector 6"/>
          <p:cNvCxnSpPr/>
          <p:nvPr/>
        </p:nvCxnSpPr>
        <p:spPr>
          <a:xfrm flipH="1" flipV="1">
            <a:off x="6665843" y="1981805"/>
            <a:ext cx="834887" cy="3638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6639339" y="2557670"/>
            <a:ext cx="795131" cy="530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6904383" y="2757661"/>
            <a:ext cx="596347" cy="3831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4468579" y="1690687"/>
            <a:ext cx="2077996" cy="51650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م</a:t>
            </a:r>
            <a:r>
              <a:rPr lang="ar-SA" sz="3200" dirty="0"/>
              <a:t> </a:t>
            </a:r>
            <a:r>
              <a:rPr lang="ar-SA" sz="3200" dirty="0" err="1"/>
              <a:t>ظ</a:t>
            </a:r>
            <a:r>
              <a:rPr lang="ar-SA" sz="3200" dirty="0"/>
              <a:t> </a:t>
            </a:r>
            <a:r>
              <a:rPr lang="ar-SA" sz="3200" dirty="0" err="1"/>
              <a:t>ح</a:t>
            </a:r>
            <a:r>
              <a:rPr lang="ar-SA" sz="3200" dirty="0"/>
              <a:t> </a:t>
            </a:r>
            <a:r>
              <a:rPr lang="ar-SA" sz="3200" dirty="0" err="1"/>
              <a:t>ف</a:t>
            </a:r>
            <a:r>
              <a:rPr lang="ar-SA" sz="3200" dirty="0"/>
              <a:t> ـ</a:t>
            </a:r>
            <a:r>
              <a:rPr lang="ar-SA" sz="3200" dirty="0" err="1"/>
              <a:t>ة</a:t>
            </a:r>
            <a:endParaRPr lang="en-US" sz="3200" dirty="0"/>
          </a:p>
        </p:txBody>
      </p:sp>
      <p:sp>
        <p:nvSpPr>
          <p:cNvPr id="13" name="Rounded Rectangle 12"/>
          <p:cNvSpPr/>
          <p:nvPr/>
        </p:nvSpPr>
        <p:spPr>
          <a:xfrm>
            <a:off x="4520788" y="2455267"/>
            <a:ext cx="2118551" cy="51115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r" defTabSz="914400" rtl="1" eaLnBrk="1" latinLnBrk="0" hangingPunct="1"/>
            <a:r>
              <a:rPr lang="ar-SA" sz="3600" dirty="0" err="1"/>
              <a:t>ح</a:t>
            </a:r>
            <a:r>
              <a:rPr lang="ar-SA" sz="3600" dirty="0"/>
              <a:t> </a:t>
            </a:r>
            <a:r>
              <a:rPr lang="ar-SA" sz="3600" dirty="0" err="1"/>
              <a:t>ف</a:t>
            </a:r>
            <a:r>
              <a:rPr lang="ar-SA" sz="3600" dirty="0"/>
              <a:t> </a:t>
            </a:r>
            <a:r>
              <a:rPr lang="ar-SA" sz="3600" dirty="0" err="1"/>
              <a:t>م</a:t>
            </a:r>
            <a:r>
              <a:rPr lang="ar-SA" sz="3600" dirty="0"/>
              <a:t> ـ</a:t>
            </a:r>
            <a:r>
              <a:rPr lang="ar-SA" sz="3600" dirty="0" err="1"/>
              <a:t>ة</a:t>
            </a:r>
            <a:r>
              <a:rPr lang="ar-SA" sz="3600" dirty="0"/>
              <a:t> </a:t>
            </a:r>
            <a:r>
              <a:rPr lang="ar-SA" sz="3600" dirty="0" err="1"/>
              <a:t>ظ</a:t>
            </a:r>
            <a:r>
              <a:rPr lang="ar-SA" sz="3600" dirty="0"/>
              <a:t>                 </a:t>
            </a:r>
            <a:endParaRPr lang="en-US" sz="3600" dirty="0"/>
          </a:p>
        </p:txBody>
      </p:sp>
      <p:sp>
        <p:nvSpPr>
          <p:cNvPr id="14" name="Rounded Rectangle 13"/>
          <p:cNvSpPr/>
          <p:nvPr/>
        </p:nvSpPr>
        <p:spPr>
          <a:xfrm>
            <a:off x="4520788" y="3220279"/>
            <a:ext cx="2145055" cy="49033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r" defTabSz="914400" rtl="1" eaLnBrk="1" latinLnBrk="0" hangingPunct="1"/>
            <a:r>
              <a:rPr lang="ar-SA" sz="3600" dirty="0" err="1"/>
              <a:t>م</a:t>
            </a:r>
            <a:r>
              <a:rPr lang="ar-SA" sz="3600" dirty="0"/>
              <a:t> </a:t>
            </a:r>
            <a:r>
              <a:rPr lang="ar-SA" sz="3600" dirty="0" err="1"/>
              <a:t>ح</a:t>
            </a:r>
            <a:r>
              <a:rPr lang="ar-SA" sz="3600" dirty="0"/>
              <a:t> </a:t>
            </a:r>
            <a:r>
              <a:rPr lang="ar-SA" sz="3600" dirty="0" err="1"/>
              <a:t>ف</a:t>
            </a:r>
            <a:r>
              <a:rPr lang="ar-SA" sz="3600" dirty="0"/>
              <a:t> </a:t>
            </a:r>
            <a:r>
              <a:rPr lang="ar-SA" sz="3600" dirty="0" err="1"/>
              <a:t>ظ</a:t>
            </a:r>
            <a:r>
              <a:rPr lang="ar-SA" sz="3600" dirty="0"/>
              <a:t> ـ</a:t>
            </a:r>
            <a:r>
              <a:rPr lang="ar-SA" sz="3600" dirty="0" err="1"/>
              <a:t>ة</a:t>
            </a:r>
            <a:endParaRPr lang="en-US" sz="3600" dirty="0"/>
          </a:p>
        </p:txBody>
      </p:sp>
      <p:sp>
        <p:nvSpPr>
          <p:cNvPr id="15" name="Diamond 14"/>
          <p:cNvSpPr/>
          <p:nvPr/>
        </p:nvSpPr>
        <p:spPr>
          <a:xfrm>
            <a:off x="9194524" y="3819724"/>
            <a:ext cx="2279374" cy="2166730"/>
          </a:xfrm>
          <a:prstGeom prst="diamond">
            <a:avLst/>
          </a:prstGeom>
        </p:spPr>
        <p:style>
          <a:lnRef idx="2">
            <a:schemeClr val="accent4"/>
          </a:lnRef>
          <a:fillRef idx="1">
            <a:schemeClr val="lt1"/>
          </a:fillRef>
          <a:effectRef idx="0">
            <a:schemeClr val="accent4"/>
          </a:effectRef>
          <a:fontRef idx="minor">
            <a:schemeClr val="dk1"/>
          </a:fontRef>
        </p:style>
        <p:txBody>
          <a:bodyPr rtlCol="0" anchor="ctr"/>
          <a:lstStyle/>
          <a:p>
            <a:pPr marL="0" algn="ctr" defTabSz="914400" rtl="1" eaLnBrk="1" latinLnBrk="0" hangingPunct="1"/>
            <a:r>
              <a:rPr lang="ar-SA" sz="3200" dirty="0" err="1"/>
              <a:t>م</a:t>
            </a:r>
            <a:r>
              <a:rPr lang="ar-SA" sz="3200" dirty="0"/>
              <a:t> </a:t>
            </a:r>
            <a:r>
              <a:rPr lang="ar-SA" sz="3200" dirty="0" err="1"/>
              <a:t>ر</a:t>
            </a:r>
            <a:r>
              <a:rPr lang="ar-SA" sz="3200" dirty="0"/>
              <a:t> </a:t>
            </a:r>
            <a:r>
              <a:rPr lang="ar-SA" sz="3200" dirty="0" err="1"/>
              <a:t>ظ</a:t>
            </a:r>
            <a:r>
              <a:rPr lang="ar-SA" sz="3200" dirty="0"/>
              <a:t> </a:t>
            </a:r>
            <a:r>
              <a:rPr lang="ar-SA" sz="3200" dirty="0" err="1"/>
              <a:t>س</a:t>
            </a:r>
            <a:r>
              <a:rPr lang="ar-SA" sz="3200" dirty="0"/>
              <a:t> </a:t>
            </a:r>
            <a:r>
              <a:rPr lang="ar-SA" sz="3200" dirty="0" err="1"/>
              <a:t>ح</a:t>
            </a:r>
            <a:r>
              <a:rPr lang="ar-SA" sz="3200" dirty="0"/>
              <a:t> </a:t>
            </a:r>
            <a:r>
              <a:rPr lang="ar-SA" sz="3200" dirty="0" err="1"/>
              <a:t>م</a:t>
            </a:r>
            <a:r>
              <a:rPr lang="ar-SA" sz="3200" dirty="0"/>
              <a:t> </a:t>
            </a:r>
            <a:r>
              <a:rPr lang="ar-SA" sz="3200" dirty="0" err="1"/>
              <a:t>ف</a:t>
            </a:r>
            <a:r>
              <a:rPr lang="ar-SA" sz="3200" dirty="0"/>
              <a:t> </a:t>
            </a:r>
            <a:r>
              <a:rPr lang="ar-SA" sz="3200" dirty="0" err="1"/>
              <a:t>ا</a:t>
            </a:r>
            <a:r>
              <a:rPr lang="ar-SA" sz="3200" dirty="0"/>
              <a:t> ـ</a:t>
            </a:r>
            <a:r>
              <a:rPr lang="ar-SA" sz="3200" dirty="0" err="1"/>
              <a:t>ة</a:t>
            </a:r>
            <a:endParaRPr lang="en-US" sz="3200" dirty="0"/>
          </a:p>
        </p:txBody>
      </p:sp>
      <p:sp>
        <p:nvSpPr>
          <p:cNvPr id="16" name="Rounded Rectangle 15"/>
          <p:cNvSpPr/>
          <p:nvPr/>
        </p:nvSpPr>
        <p:spPr>
          <a:xfrm>
            <a:off x="838200" y="4223916"/>
            <a:ext cx="7964556" cy="64935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rtl="1"/>
            <a:r>
              <a:rPr lang="ar-SA" sz="3600" dirty="0">
                <a:solidFill>
                  <a:schemeClr val="tx1"/>
                </a:solidFill>
                <a:latin typeface="Calibri" panose="020F0502020204030204" pitchFamily="34" charset="0"/>
                <a:cs typeface="ABO SLMAN Alomar  منقط  1" pitchFamily="2" charset="-78"/>
              </a:rPr>
              <a:t>مـحفظة  مـحفظة  مـحفظة  مـحفظة  مـحفظة  مـحفظة </a:t>
            </a:r>
          </a:p>
        </p:txBody>
      </p:sp>
      <p:sp>
        <p:nvSpPr>
          <p:cNvPr id="17" name="Rounded Rectangle 16"/>
          <p:cNvSpPr/>
          <p:nvPr/>
        </p:nvSpPr>
        <p:spPr>
          <a:xfrm>
            <a:off x="3246780" y="1767190"/>
            <a:ext cx="543341" cy="47303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ح</a:t>
            </a:r>
            <a:endParaRPr lang="en-US" sz="3200" dirty="0"/>
          </a:p>
        </p:txBody>
      </p:sp>
      <p:sp>
        <p:nvSpPr>
          <p:cNvPr id="18" name="Rounded Rectangle 17"/>
          <p:cNvSpPr/>
          <p:nvPr/>
        </p:nvSpPr>
        <p:spPr>
          <a:xfrm>
            <a:off x="2478156" y="1731049"/>
            <a:ext cx="530086" cy="50917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م</a:t>
            </a:r>
            <a:endParaRPr lang="en-US" sz="3200" dirty="0"/>
          </a:p>
        </p:txBody>
      </p:sp>
      <p:sp>
        <p:nvSpPr>
          <p:cNvPr id="19" name="Rounded Rectangle 18"/>
          <p:cNvSpPr/>
          <p:nvPr/>
        </p:nvSpPr>
        <p:spPr>
          <a:xfrm>
            <a:off x="1759225" y="1730925"/>
            <a:ext cx="516835" cy="49230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ظ</a:t>
            </a:r>
            <a:endParaRPr lang="en-US" sz="3200" dirty="0"/>
          </a:p>
        </p:txBody>
      </p:sp>
      <p:sp>
        <p:nvSpPr>
          <p:cNvPr id="20" name="Rounded Rectangle 19"/>
          <p:cNvSpPr/>
          <p:nvPr/>
        </p:nvSpPr>
        <p:spPr>
          <a:xfrm>
            <a:off x="1013790" y="1696109"/>
            <a:ext cx="543339" cy="52806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a:t>ـ</a:t>
            </a:r>
            <a:r>
              <a:rPr lang="ar-SA" sz="3200" dirty="0" err="1"/>
              <a:t>ة</a:t>
            </a:r>
            <a:endParaRPr lang="en-US" sz="3200" dirty="0"/>
          </a:p>
        </p:txBody>
      </p:sp>
      <p:sp>
        <p:nvSpPr>
          <p:cNvPr id="21" name="Rounded Rectangle 20"/>
          <p:cNvSpPr/>
          <p:nvPr/>
        </p:nvSpPr>
        <p:spPr>
          <a:xfrm>
            <a:off x="238538" y="1723387"/>
            <a:ext cx="516835" cy="51683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ظ</a:t>
            </a:r>
            <a:endParaRPr lang="en-US" sz="3200" dirty="0"/>
          </a:p>
        </p:txBody>
      </p:sp>
      <p:sp>
        <p:nvSpPr>
          <p:cNvPr id="22" name="TextBox 21"/>
          <p:cNvSpPr txBox="1"/>
          <p:nvPr/>
        </p:nvSpPr>
        <p:spPr>
          <a:xfrm>
            <a:off x="3326295" y="2355026"/>
            <a:ext cx="633508" cy="369332"/>
          </a:xfrm>
          <a:prstGeom prst="rect">
            <a:avLst/>
          </a:prstGeom>
          <a:noFill/>
        </p:spPr>
        <p:txBody>
          <a:bodyPr wrap="none" rtlCol="0">
            <a:spAutoFit/>
          </a:bodyPr>
          <a:lstStyle/>
          <a:p>
            <a:pPr marL="0" algn="r" defTabSz="914400" rtl="1" eaLnBrk="1" latinLnBrk="0" hangingPunct="1"/>
            <a:r>
              <a:rPr lang="ar-SA" dirty="0"/>
              <a:t>.......</a:t>
            </a:r>
            <a:endParaRPr lang="en-US" dirty="0"/>
          </a:p>
        </p:txBody>
      </p:sp>
      <p:sp>
        <p:nvSpPr>
          <p:cNvPr id="23" name="TextBox 22"/>
          <p:cNvSpPr txBox="1"/>
          <p:nvPr/>
        </p:nvSpPr>
        <p:spPr>
          <a:xfrm>
            <a:off x="2454249" y="2368278"/>
            <a:ext cx="633508" cy="369332"/>
          </a:xfrm>
          <a:prstGeom prst="rect">
            <a:avLst/>
          </a:prstGeom>
          <a:noFill/>
        </p:spPr>
        <p:txBody>
          <a:bodyPr wrap="none" rtlCol="0">
            <a:spAutoFit/>
          </a:bodyPr>
          <a:lstStyle/>
          <a:p>
            <a:pPr marL="0" algn="r" defTabSz="914400" rtl="1" eaLnBrk="1" latinLnBrk="0" hangingPunct="1"/>
            <a:r>
              <a:rPr lang="ar-SA" dirty="0"/>
              <a:t>.......</a:t>
            </a:r>
            <a:endParaRPr lang="en-US" dirty="0"/>
          </a:p>
        </p:txBody>
      </p:sp>
      <p:sp>
        <p:nvSpPr>
          <p:cNvPr id="24" name="TextBox 23"/>
          <p:cNvSpPr txBox="1"/>
          <p:nvPr/>
        </p:nvSpPr>
        <p:spPr>
          <a:xfrm>
            <a:off x="1670227" y="2345635"/>
            <a:ext cx="569388" cy="369332"/>
          </a:xfrm>
          <a:prstGeom prst="rect">
            <a:avLst/>
          </a:prstGeom>
          <a:noFill/>
        </p:spPr>
        <p:txBody>
          <a:bodyPr wrap="square" rtlCol="0">
            <a:spAutoFit/>
          </a:bodyPr>
          <a:lstStyle/>
          <a:p>
            <a:pPr marL="0" algn="r" defTabSz="914400" rtl="1" eaLnBrk="1" latinLnBrk="0" hangingPunct="1"/>
            <a:r>
              <a:rPr lang="ar-SA"/>
              <a:t>......</a:t>
            </a:r>
            <a:endParaRPr lang="en-US" dirty="0"/>
          </a:p>
        </p:txBody>
      </p:sp>
      <p:sp>
        <p:nvSpPr>
          <p:cNvPr id="25" name="TextBox 24"/>
          <p:cNvSpPr txBox="1"/>
          <p:nvPr/>
        </p:nvSpPr>
        <p:spPr>
          <a:xfrm>
            <a:off x="1031186" y="2398643"/>
            <a:ext cx="505267" cy="369332"/>
          </a:xfrm>
          <a:prstGeom prst="rect">
            <a:avLst/>
          </a:prstGeom>
          <a:noFill/>
        </p:spPr>
        <p:txBody>
          <a:bodyPr wrap="none" rtlCol="0">
            <a:spAutoFit/>
          </a:bodyPr>
          <a:lstStyle/>
          <a:p>
            <a:pPr marL="0" algn="r" defTabSz="914400" rtl="1" eaLnBrk="1" latinLnBrk="0" hangingPunct="1"/>
            <a:r>
              <a:rPr lang="ar-SA" dirty="0"/>
              <a:t>.....</a:t>
            </a:r>
            <a:endParaRPr lang="en-US" dirty="0"/>
          </a:p>
        </p:txBody>
      </p:sp>
      <p:sp>
        <p:nvSpPr>
          <p:cNvPr id="27" name="TextBox 26"/>
          <p:cNvSpPr txBox="1"/>
          <p:nvPr/>
        </p:nvSpPr>
        <p:spPr>
          <a:xfrm>
            <a:off x="238195" y="2372139"/>
            <a:ext cx="569388" cy="369332"/>
          </a:xfrm>
          <a:prstGeom prst="rect">
            <a:avLst/>
          </a:prstGeom>
          <a:noFill/>
        </p:spPr>
        <p:txBody>
          <a:bodyPr wrap="none" rtlCol="0">
            <a:spAutoFit/>
          </a:bodyPr>
          <a:lstStyle/>
          <a:p>
            <a:pPr marL="0" algn="r" defTabSz="914400" rtl="1" eaLnBrk="1" latinLnBrk="0" hangingPunct="1"/>
            <a:r>
              <a:rPr lang="ar-SA" dirty="0"/>
              <a:t>......</a:t>
            </a:r>
            <a:endParaRPr lang="en-US" dirty="0"/>
          </a:p>
        </p:txBody>
      </p:sp>
      <p:sp>
        <p:nvSpPr>
          <p:cNvPr id="28" name="Rounded Rectangle 27"/>
          <p:cNvSpPr/>
          <p:nvPr/>
        </p:nvSpPr>
        <p:spPr>
          <a:xfrm>
            <a:off x="3326295" y="5386578"/>
            <a:ext cx="2623931" cy="119975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9" name="Rectangle 28"/>
          <p:cNvSpPr/>
          <p:nvPr/>
        </p:nvSpPr>
        <p:spPr>
          <a:xfrm>
            <a:off x="2822712" y="5524789"/>
            <a:ext cx="3723861" cy="1200329"/>
          </a:xfrm>
          <a:prstGeom prst="rect">
            <a:avLst/>
          </a:prstGeom>
          <a:noFill/>
        </p:spPr>
        <p:txBody>
          <a:bodyPr wrap="square" lIns="91440" tIns="45720" rIns="91440" bIns="45720">
            <a:spAutoFit/>
          </a:bodyPr>
          <a:lstStyle/>
          <a:p>
            <a:pPr algn="ctr"/>
            <a:r>
              <a:rPr lang="ar-SA" sz="7200" b="1" cap="none" spc="50" dirty="0">
                <a:ln w="9525" cmpd="sng">
                  <a:solidFill>
                    <a:schemeClr val="accent1"/>
                  </a:solidFill>
                  <a:prstDash val="solid"/>
                </a:ln>
                <a:solidFill>
                  <a:srgbClr val="70AD47">
                    <a:tint val="1000"/>
                  </a:srgbClr>
                </a:solidFill>
                <a:effectLst>
                  <a:glow rad="38100">
                    <a:schemeClr val="accent1">
                      <a:alpha val="40000"/>
                    </a:schemeClr>
                  </a:glow>
                </a:effectLst>
              </a:rPr>
              <a:t>محفظة</a:t>
            </a:r>
          </a:p>
        </p:txBody>
      </p:sp>
      <p:sp>
        <p:nvSpPr>
          <p:cNvPr id="30" name="TextBox 29"/>
          <p:cNvSpPr txBox="1"/>
          <p:nvPr/>
        </p:nvSpPr>
        <p:spPr>
          <a:xfrm>
            <a:off x="410817" y="967409"/>
            <a:ext cx="3597966" cy="646331"/>
          </a:xfrm>
          <a:prstGeom prst="rect">
            <a:avLst/>
          </a:prstGeom>
          <a:noFill/>
        </p:spPr>
        <p:txBody>
          <a:bodyPr wrap="square" rtlCol="0">
            <a:spAutoFit/>
          </a:bodyPr>
          <a:lstStyle/>
          <a:p>
            <a:pPr marL="0" algn="l" defTabSz="914400" rtl="0" eaLnBrk="1" latinLnBrk="0" hangingPunct="1"/>
            <a:r>
              <a:rPr lang="en-US" dirty="0"/>
              <a:t>Number the letter by order to make the word </a:t>
            </a:r>
            <a:r>
              <a:rPr lang="ar-SA" dirty="0"/>
              <a:t>محفظة</a:t>
            </a:r>
            <a:endParaRPr lang="en-US" dirty="0"/>
          </a:p>
        </p:txBody>
      </p:sp>
      <p:sp>
        <p:nvSpPr>
          <p:cNvPr id="31" name="TextBox 30"/>
          <p:cNvSpPr txBox="1"/>
          <p:nvPr/>
        </p:nvSpPr>
        <p:spPr>
          <a:xfrm>
            <a:off x="6414052" y="715617"/>
            <a:ext cx="3485322" cy="369332"/>
          </a:xfrm>
          <a:prstGeom prst="rect">
            <a:avLst/>
          </a:prstGeom>
          <a:noFill/>
        </p:spPr>
        <p:txBody>
          <a:bodyPr wrap="square" rtlCol="0">
            <a:spAutoFit/>
          </a:bodyPr>
          <a:lstStyle/>
          <a:p>
            <a:pPr marL="0" algn="l" defTabSz="914400" rtl="0" eaLnBrk="1" latinLnBrk="0" hangingPunct="1"/>
            <a:r>
              <a:rPr lang="en-US" dirty="0"/>
              <a:t>Which spelling is correct</a:t>
            </a:r>
          </a:p>
        </p:txBody>
      </p:sp>
      <p:sp>
        <p:nvSpPr>
          <p:cNvPr id="32" name="TextBox 31"/>
          <p:cNvSpPr txBox="1"/>
          <p:nvPr/>
        </p:nvSpPr>
        <p:spPr>
          <a:xfrm>
            <a:off x="9422295" y="3140765"/>
            <a:ext cx="2319131" cy="646331"/>
          </a:xfrm>
          <a:prstGeom prst="rect">
            <a:avLst/>
          </a:prstGeom>
          <a:noFill/>
        </p:spPr>
        <p:txBody>
          <a:bodyPr wrap="square" rtlCol="0">
            <a:spAutoFit/>
          </a:bodyPr>
          <a:lstStyle/>
          <a:p>
            <a:r>
              <a:rPr lang="en-US" dirty="0"/>
              <a:t>Circle the letter which makes the word </a:t>
            </a:r>
            <a:r>
              <a:rPr lang="ar-SA" dirty="0"/>
              <a:t>مِحْفَظَةٌ</a:t>
            </a:r>
            <a:endParaRPr lang="en-US" dirty="0"/>
          </a:p>
        </p:txBody>
      </p:sp>
      <p:sp>
        <p:nvSpPr>
          <p:cNvPr id="33" name="TextBox 32"/>
          <p:cNvSpPr txBox="1"/>
          <p:nvPr/>
        </p:nvSpPr>
        <p:spPr>
          <a:xfrm>
            <a:off x="1166191" y="3463930"/>
            <a:ext cx="2476858" cy="369332"/>
          </a:xfrm>
          <a:prstGeom prst="rect">
            <a:avLst/>
          </a:prstGeom>
          <a:noFill/>
        </p:spPr>
        <p:txBody>
          <a:bodyPr wrap="square" rtlCol="0">
            <a:spAutoFit/>
          </a:bodyPr>
          <a:lstStyle/>
          <a:p>
            <a:pPr marL="0" algn="l" defTabSz="914400" rtl="0" eaLnBrk="1" latinLnBrk="0" hangingPunct="1"/>
            <a:r>
              <a:rPr lang="en-US" dirty="0"/>
              <a:t>Practice writing</a:t>
            </a:r>
          </a:p>
        </p:txBody>
      </p:sp>
      <p:sp>
        <p:nvSpPr>
          <p:cNvPr id="34" name="TextBox 33"/>
          <p:cNvSpPr txBox="1"/>
          <p:nvPr/>
        </p:nvSpPr>
        <p:spPr>
          <a:xfrm>
            <a:off x="3326295" y="4903089"/>
            <a:ext cx="1921566" cy="369332"/>
          </a:xfrm>
          <a:prstGeom prst="rect">
            <a:avLst/>
          </a:prstGeom>
          <a:noFill/>
        </p:spPr>
        <p:txBody>
          <a:bodyPr wrap="square" rtlCol="0">
            <a:spAutoFit/>
          </a:bodyPr>
          <a:lstStyle/>
          <a:p>
            <a:r>
              <a:rPr lang="en-US" dirty="0"/>
              <a:t>Colour the word:</a:t>
            </a:r>
          </a:p>
        </p:txBody>
      </p:sp>
      <p:pic>
        <p:nvPicPr>
          <p:cNvPr id="36" name="Content Placeholder 35"/>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9870273" y="1257951"/>
            <a:ext cx="1742661" cy="1776797"/>
          </a:xfrm>
          <a:prstGeom prst="rect">
            <a:avLst/>
          </a:prstGeom>
        </p:spPr>
      </p:pic>
      <p:sp>
        <p:nvSpPr>
          <p:cNvPr id="3" name="Date Placeholder 2"/>
          <p:cNvSpPr>
            <a:spLocks noGrp="1"/>
          </p:cNvSpPr>
          <p:nvPr>
            <p:ph type="dt" sz="half" idx="10"/>
          </p:nvPr>
        </p:nvSpPr>
        <p:spPr/>
        <p:txBody>
          <a:bodyPr/>
          <a:lstStyle/>
          <a:p>
            <a:fld id="{3A7FC878-8448-6D44-A34F-B40DED329261}" type="datetime1">
              <a:rPr lang="en-GB" smtClean="0"/>
              <a:t>06/05/2023</a:t>
            </a:fld>
            <a:endParaRPr lang="en-US"/>
          </a:p>
        </p:txBody>
      </p:sp>
      <p:sp>
        <p:nvSpPr>
          <p:cNvPr id="4" name="Footer Placeholder 3"/>
          <p:cNvSpPr>
            <a:spLocks noGrp="1"/>
          </p:cNvSpPr>
          <p:nvPr>
            <p:ph type="ftr" sz="quarter" idx="11"/>
          </p:nvPr>
        </p:nvSpPr>
        <p:spPr/>
        <p:txBody>
          <a:bodyPr/>
          <a:lstStyle/>
          <a:p>
            <a:r>
              <a:rPr lang="en-US"/>
              <a:t>Seloua Nedjai</a:t>
            </a:r>
          </a:p>
        </p:txBody>
      </p:sp>
    </p:spTree>
    <p:extLst>
      <p:ext uri="{BB962C8B-B14F-4D97-AF65-F5344CB8AC3E}">
        <p14:creationId xmlns:p14="http://schemas.microsoft.com/office/powerpoint/2010/main" val="18391904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defTabSz="914400" rtl="0" eaLnBrk="1" latinLnBrk="0" hangingPunct="1">
              <a:lnSpc>
                <a:spcPct val="90000"/>
              </a:lnSpc>
              <a:spcBef>
                <a:spcPct val="0"/>
              </a:spcBef>
              <a:buNone/>
            </a:pPr>
            <a:r>
              <a:rPr lang="en-GB" sz="1800" dirty="0"/>
              <a:t>Read colour and search</a:t>
            </a:r>
            <a:br>
              <a:rPr lang="en-GB" sz="1800" dirty="0"/>
            </a:br>
            <a:br>
              <a:rPr lang="en-GB" sz="1800" dirty="0"/>
            </a:br>
            <a:endParaRPr lang="en-US" sz="1800" dirty="0"/>
          </a:p>
        </p:txBody>
      </p:sp>
      <p:sp>
        <p:nvSpPr>
          <p:cNvPr id="5" name="Rounded Rectangle 4"/>
          <p:cNvSpPr/>
          <p:nvPr/>
        </p:nvSpPr>
        <p:spPr>
          <a:xfrm>
            <a:off x="7673008" y="1981805"/>
            <a:ext cx="1749287" cy="94692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400" dirty="0">
                <a:latin typeface="Calibri" panose="020F0502020204030204" pitchFamily="34" charset="0"/>
                <a:cs typeface="Calibri" panose="020F0502020204030204" pitchFamily="34" charset="0"/>
              </a:rPr>
              <a:t>مبراة</a:t>
            </a:r>
            <a:endParaRPr lang="en-US" sz="4400" dirty="0">
              <a:latin typeface="Calibri" panose="020F0502020204030204" pitchFamily="34" charset="0"/>
              <a:cs typeface="Calibri" panose="020F0502020204030204" pitchFamily="34" charset="0"/>
            </a:endParaRPr>
          </a:p>
        </p:txBody>
      </p:sp>
      <p:cxnSp>
        <p:nvCxnSpPr>
          <p:cNvPr id="7" name="Straight Arrow Connector 6"/>
          <p:cNvCxnSpPr/>
          <p:nvPr/>
        </p:nvCxnSpPr>
        <p:spPr>
          <a:xfrm flipH="1" flipV="1">
            <a:off x="6665843" y="1981805"/>
            <a:ext cx="834887" cy="3638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6639339" y="2557670"/>
            <a:ext cx="795131" cy="530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6904383" y="2757661"/>
            <a:ext cx="596347" cy="3831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4468579" y="1690687"/>
            <a:ext cx="2077996" cy="51650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م</a:t>
            </a:r>
            <a:r>
              <a:rPr lang="ar-SA" sz="3200" dirty="0"/>
              <a:t>  ب </a:t>
            </a:r>
            <a:r>
              <a:rPr lang="ar-SA" sz="3200" dirty="0" err="1"/>
              <a:t>ر</a:t>
            </a:r>
            <a:r>
              <a:rPr lang="ar-SA" sz="3200" dirty="0"/>
              <a:t> </a:t>
            </a:r>
            <a:r>
              <a:rPr lang="ar-SA" sz="3200" dirty="0" err="1"/>
              <a:t>ة</a:t>
            </a:r>
            <a:r>
              <a:rPr lang="ar-SA" sz="3200" dirty="0"/>
              <a:t>  </a:t>
            </a:r>
            <a:r>
              <a:rPr lang="ar-SA" sz="3200" dirty="0" err="1"/>
              <a:t>ا</a:t>
            </a:r>
            <a:endParaRPr lang="en-US" sz="3200" dirty="0"/>
          </a:p>
        </p:txBody>
      </p:sp>
      <p:sp>
        <p:nvSpPr>
          <p:cNvPr id="13" name="Rounded Rectangle 12"/>
          <p:cNvSpPr/>
          <p:nvPr/>
        </p:nvSpPr>
        <p:spPr>
          <a:xfrm>
            <a:off x="4694237" y="2455267"/>
            <a:ext cx="1945102" cy="51115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r" defTabSz="914400" rtl="1" eaLnBrk="1" latinLnBrk="0" hangingPunct="1"/>
            <a:r>
              <a:rPr lang="ar-SA" sz="3600" dirty="0"/>
              <a:t>ب </a:t>
            </a:r>
            <a:r>
              <a:rPr lang="ar-SA" sz="3600" dirty="0" err="1"/>
              <a:t>م</a:t>
            </a:r>
            <a:r>
              <a:rPr lang="ar-SA" sz="3600" dirty="0"/>
              <a:t> </a:t>
            </a:r>
            <a:r>
              <a:rPr lang="ar-SA" sz="3600" dirty="0" err="1"/>
              <a:t>ا</a:t>
            </a:r>
            <a:r>
              <a:rPr lang="ar-SA" sz="3600" dirty="0"/>
              <a:t> </a:t>
            </a:r>
            <a:r>
              <a:rPr lang="ar-SA" sz="3600" dirty="0" err="1"/>
              <a:t>ر</a:t>
            </a:r>
            <a:r>
              <a:rPr lang="ar-SA" sz="3600" dirty="0"/>
              <a:t> </a:t>
            </a:r>
            <a:r>
              <a:rPr lang="ar-SA" sz="3600" dirty="0" err="1"/>
              <a:t>ة</a:t>
            </a:r>
            <a:r>
              <a:rPr lang="ar-SA" sz="3600" dirty="0"/>
              <a:t>                 </a:t>
            </a:r>
            <a:endParaRPr lang="en-US" sz="3600" dirty="0"/>
          </a:p>
        </p:txBody>
      </p:sp>
      <p:sp>
        <p:nvSpPr>
          <p:cNvPr id="14" name="Rounded Rectangle 13"/>
          <p:cNvSpPr/>
          <p:nvPr/>
        </p:nvSpPr>
        <p:spPr>
          <a:xfrm>
            <a:off x="4694237" y="3220279"/>
            <a:ext cx="1971606" cy="49033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r" defTabSz="914400" rtl="1" eaLnBrk="1" latinLnBrk="0" hangingPunct="1"/>
            <a:r>
              <a:rPr lang="ar-SA" sz="3600" dirty="0" err="1"/>
              <a:t>م</a:t>
            </a:r>
            <a:r>
              <a:rPr lang="ar-SA" sz="3600" dirty="0"/>
              <a:t> ب </a:t>
            </a:r>
            <a:r>
              <a:rPr lang="ar-SA" sz="3600" dirty="0" err="1"/>
              <a:t>ر</a:t>
            </a:r>
            <a:r>
              <a:rPr lang="ar-SA" sz="3600" dirty="0"/>
              <a:t> </a:t>
            </a:r>
            <a:r>
              <a:rPr lang="ar-SA" sz="3600" dirty="0" err="1"/>
              <a:t>ا</a:t>
            </a:r>
            <a:r>
              <a:rPr lang="ar-SA" sz="3600" dirty="0"/>
              <a:t> </a:t>
            </a:r>
            <a:r>
              <a:rPr lang="ar-SA" sz="3600" dirty="0" err="1"/>
              <a:t>ة</a:t>
            </a:r>
            <a:endParaRPr lang="en-US" sz="3600" dirty="0"/>
          </a:p>
        </p:txBody>
      </p:sp>
      <p:sp>
        <p:nvSpPr>
          <p:cNvPr id="15" name="Diamond 14"/>
          <p:cNvSpPr/>
          <p:nvPr/>
        </p:nvSpPr>
        <p:spPr>
          <a:xfrm>
            <a:off x="9194524" y="3819724"/>
            <a:ext cx="2279374" cy="2766606"/>
          </a:xfrm>
          <a:prstGeom prst="diamond">
            <a:avLst/>
          </a:prstGeom>
        </p:spPr>
        <p:style>
          <a:lnRef idx="2">
            <a:schemeClr val="accent4"/>
          </a:lnRef>
          <a:fillRef idx="1">
            <a:schemeClr val="lt1"/>
          </a:fillRef>
          <a:effectRef idx="0">
            <a:schemeClr val="accent4"/>
          </a:effectRef>
          <a:fontRef idx="minor">
            <a:schemeClr val="dk1"/>
          </a:fontRef>
        </p:style>
        <p:txBody>
          <a:bodyPr rtlCol="0" anchor="ctr"/>
          <a:lstStyle/>
          <a:p>
            <a:pPr marL="0" algn="ctr" defTabSz="914400" rtl="1" eaLnBrk="1" latinLnBrk="0" hangingPunct="1"/>
            <a:r>
              <a:rPr lang="ar-SA" sz="3200" dirty="0" err="1"/>
              <a:t>م</a:t>
            </a:r>
            <a:r>
              <a:rPr lang="ar-SA" sz="3200" dirty="0"/>
              <a:t> </a:t>
            </a:r>
            <a:r>
              <a:rPr lang="ar-SA" sz="3200" dirty="0" err="1"/>
              <a:t>ر</a:t>
            </a:r>
            <a:r>
              <a:rPr lang="ar-SA" sz="3200" dirty="0"/>
              <a:t> </a:t>
            </a:r>
            <a:r>
              <a:rPr lang="ar-SA" sz="3200" dirty="0" err="1"/>
              <a:t>ظ</a:t>
            </a:r>
            <a:r>
              <a:rPr lang="ar-SA" sz="3200" dirty="0"/>
              <a:t> </a:t>
            </a:r>
            <a:r>
              <a:rPr lang="ar-SA" sz="3200" dirty="0" err="1"/>
              <a:t>س</a:t>
            </a:r>
            <a:r>
              <a:rPr lang="ar-SA" sz="3200" dirty="0"/>
              <a:t> ب </a:t>
            </a:r>
            <a:r>
              <a:rPr lang="ar-SA" sz="3200" dirty="0" err="1"/>
              <a:t>م</a:t>
            </a:r>
            <a:r>
              <a:rPr lang="ar-SA" sz="3200" dirty="0"/>
              <a:t> </a:t>
            </a:r>
            <a:r>
              <a:rPr lang="ar-SA" sz="3200" dirty="0" err="1"/>
              <a:t>ف</a:t>
            </a:r>
            <a:r>
              <a:rPr lang="ar-SA" sz="3200" dirty="0"/>
              <a:t> </a:t>
            </a:r>
            <a:r>
              <a:rPr lang="ar-SA" sz="3200" dirty="0" err="1"/>
              <a:t>ا</a:t>
            </a:r>
            <a:r>
              <a:rPr lang="ar-SA" sz="3200" dirty="0"/>
              <a:t> </a:t>
            </a:r>
            <a:r>
              <a:rPr lang="ar-SA" sz="3200" dirty="0" err="1"/>
              <a:t>ة</a:t>
            </a:r>
            <a:endParaRPr lang="en-US" sz="3200" dirty="0"/>
          </a:p>
        </p:txBody>
      </p:sp>
      <p:sp>
        <p:nvSpPr>
          <p:cNvPr id="16" name="Rounded Rectangle 15"/>
          <p:cNvSpPr/>
          <p:nvPr/>
        </p:nvSpPr>
        <p:spPr>
          <a:xfrm>
            <a:off x="838200" y="4223916"/>
            <a:ext cx="7964556" cy="64935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rtl="1"/>
            <a:r>
              <a:rPr lang="ar-SA" sz="3600" dirty="0">
                <a:solidFill>
                  <a:schemeClr val="tx1"/>
                </a:solidFill>
                <a:cs typeface="ABO SLMAN Alomar  منقط  1" pitchFamily="2" charset="-78"/>
              </a:rPr>
              <a:t>مبراة     مبراة     مبراة       مبراة      مبراة      مبراة</a:t>
            </a:r>
            <a:endParaRPr lang="en-US" sz="3600" dirty="0">
              <a:solidFill>
                <a:schemeClr val="tx1"/>
              </a:solidFill>
              <a:cs typeface="ABO SLMAN Alomar  منقط  1" pitchFamily="2" charset="-78"/>
            </a:endParaRPr>
          </a:p>
        </p:txBody>
      </p:sp>
      <p:sp>
        <p:nvSpPr>
          <p:cNvPr id="17" name="Rounded Rectangle 16"/>
          <p:cNvSpPr/>
          <p:nvPr/>
        </p:nvSpPr>
        <p:spPr>
          <a:xfrm>
            <a:off x="3246780" y="1767190"/>
            <a:ext cx="543341" cy="47303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ر</a:t>
            </a:r>
            <a:endParaRPr lang="en-US" sz="3200" dirty="0"/>
          </a:p>
        </p:txBody>
      </p:sp>
      <p:sp>
        <p:nvSpPr>
          <p:cNvPr id="18" name="Rounded Rectangle 17"/>
          <p:cNvSpPr/>
          <p:nvPr/>
        </p:nvSpPr>
        <p:spPr>
          <a:xfrm>
            <a:off x="2478156" y="1731049"/>
            <a:ext cx="530086" cy="50917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م</a:t>
            </a:r>
            <a:endParaRPr lang="en-US" sz="3200" dirty="0"/>
          </a:p>
        </p:txBody>
      </p:sp>
      <p:sp>
        <p:nvSpPr>
          <p:cNvPr id="19" name="Rounded Rectangle 18"/>
          <p:cNvSpPr/>
          <p:nvPr/>
        </p:nvSpPr>
        <p:spPr>
          <a:xfrm>
            <a:off x="1759225" y="1730925"/>
            <a:ext cx="516835" cy="49230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a:t>ب</a:t>
            </a:r>
            <a:endParaRPr lang="en-US" sz="3200" dirty="0"/>
          </a:p>
        </p:txBody>
      </p:sp>
      <p:sp>
        <p:nvSpPr>
          <p:cNvPr id="20" name="Rounded Rectangle 19"/>
          <p:cNvSpPr/>
          <p:nvPr/>
        </p:nvSpPr>
        <p:spPr>
          <a:xfrm>
            <a:off x="1031866" y="1754129"/>
            <a:ext cx="543339" cy="52806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ة</a:t>
            </a:r>
            <a:endParaRPr lang="en-US" sz="3200" dirty="0"/>
          </a:p>
        </p:txBody>
      </p:sp>
      <p:sp>
        <p:nvSpPr>
          <p:cNvPr id="21" name="Rounded Rectangle 20"/>
          <p:cNvSpPr/>
          <p:nvPr/>
        </p:nvSpPr>
        <p:spPr>
          <a:xfrm>
            <a:off x="238538" y="1723387"/>
            <a:ext cx="516835" cy="51683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ا</a:t>
            </a:r>
            <a:endParaRPr lang="en-US" sz="3200" dirty="0"/>
          </a:p>
        </p:txBody>
      </p:sp>
      <p:sp>
        <p:nvSpPr>
          <p:cNvPr id="22" name="TextBox 21"/>
          <p:cNvSpPr txBox="1"/>
          <p:nvPr/>
        </p:nvSpPr>
        <p:spPr>
          <a:xfrm>
            <a:off x="3326295" y="2355026"/>
            <a:ext cx="633508" cy="369332"/>
          </a:xfrm>
          <a:prstGeom prst="rect">
            <a:avLst/>
          </a:prstGeom>
          <a:noFill/>
        </p:spPr>
        <p:txBody>
          <a:bodyPr wrap="none" rtlCol="0">
            <a:spAutoFit/>
          </a:bodyPr>
          <a:lstStyle/>
          <a:p>
            <a:pPr marL="0" algn="r" defTabSz="914400" rtl="1" eaLnBrk="1" latinLnBrk="0" hangingPunct="1"/>
            <a:r>
              <a:rPr lang="ar-SA" dirty="0"/>
              <a:t>.......</a:t>
            </a:r>
            <a:endParaRPr lang="en-US" dirty="0"/>
          </a:p>
        </p:txBody>
      </p:sp>
      <p:sp>
        <p:nvSpPr>
          <p:cNvPr id="23" name="TextBox 22"/>
          <p:cNvSpPr txBox="1"/>
          <p:nvPr/>
        </p:nvSpPr>
        <p:spPr>
          <a:xfrm>
            <a:off x="2454249" y="2368278"/>
            <a:ext cx="633508" cy="369332"/>
          </a:xfrm>
          <a:prstGeom prst="rect">
            <a:avLst/>
          </a:prstGeom>
          <a:noFill/>
        </p:spPr>
        <p:txBody>
          <a:bodyPr wrap="none" rtlCol="0">
            <a:spAutoFit/>
          </a:bodyPr>
          <a:lstStyle/>
          <a:p>
            <a:pPr marL="0" algn="r" defTabSz="914400" rtl="1" eaLnBrk="1" latinLnBrk="0" hangingPunct="1"/>
            <a:r>
              <a:rPr lang="ar-SA" dirty="0"/>
              <a:t>.......</a:t>
            </a:r>
            <a:endParaRPr lang="en-US" dirty="0"/>
          </a:p>
        </p:txBody>
      </p:sp>
      <p:sp>
        <p:nvSpPr>
          <p:cNvPr id="24" name="TextBox 23"/>
          <p:cNvSpPr txBox="1"/>
          <p:nvPr/>
        </p:nvSpPr>
        <p:spPr>
          <a:xfrm>
            <a:off x="1670227" y="2345635"/>
            <a:ext cx="569388" cy="369332"/>
          </a:xfrm>
          <a:prstGeom prst="rect">
            <a:avLst/>
          </a:prstGeom>
          <a:noFill/>
        </p:spPr>
        <p:txBody>
          <a:bodyPr wrap="square" rtlCol="0">
            <a:spAutoFit/>
          </a:bodyPr>
          <a:lstStyle/>
          <a:p>
            <a:pPr marL="0" algn="r" defTabSz="914400" rtl="1" eaLnBrk="1" latinLnBrk="0" hangingPunct="1"/>
            <a:r>
              <a:rPr lang="ar-SA"/>
              <a:t>......</a:t>
            </a:r>
            <a:endParaRPr lang="en-US" dirty="0"/>
          </a:p>
        </p:txBody>
      </p:sp>
      <p:sp>
        <p:nvSpPr>
          <p:cNvPr id="25" name="TextBox 24"/>
          <p:cNvSpPr txBox="1"/>
          <p:nvPr/>
        </p:nvSpPr>
        <p:spPr>
          <a:xfrm>
            <a:off x="1031186" y="2398643"/>
            <a:ext cx="505267" cy="369332"/>
          </a:xfrm>
          <a:prstGeom prst="rect">
            <a:avLst/>
          </a:prstGeom>
          <a:noFill/>
        </p:spPr>
        <p:txBody>
          <a:bodyPr wrap="none" rtlCol="0">
            <a:spAutoFit/>
          </a:bodyPr>
          <a:lstStyle/>
          <a:p>
            <a:pPr marL="0" algn="r" defTabSz="914400" rtl="1" eaLnBrk="1" latinLnBrk="0" hangingPunct="1"/>
            <a:r>
              <a:rPr lang="ar-SA" dirty="0"/>
              <a:t>.....</a:t>
            </a:r>
            <a:endParaRPr lang="en-US" dirty="0"/>
          </a:p>
        </p:txBody>
      </p:sp>
      <p:sp>
        <p:nvSpPr>
          <p:cNvPr id="27" name="TextBox 26"/>
          <p:cNvSpPr txBox="1"/>
          <p:nvPr/>
        </p:nvSpPr>
        <p:spPr>
          <a:xfrm>
            <a:off x="238195" y="2372139"/>
            <a:ext cx="569388" cy="369332"/>
          </a:xfrm>
          <a:prstGeom prst="rect">
            <a:avLst/>
          </a:prstGeom>
          <a:noFill/>
        </p:spPr>
        <p:txBody>
          <a:bodyPr wrap="none" rtlCol="0">
            <a:spAutoFit/>
          </a:bodyPr>
          <a:lstStyle/>
          <a:p>
            <a:pPr marL="0" algn="r" defTabSz="914400" rtl="1" eaLnBrk="1" latinLnBrk="0" hangingPunct="1"/>
            <a:r>
              <a:rPr lang="ar-SA" dirty="0"/>
              <a:t>......</a:t>
            </a:r>
            <a:endParaRPr lang="en-US" dirty="0"/>
          </a:p>
        </p:txBody>
      </p:sp>
      <p:sp>
        <p:nvSpPr>
          <p:cNvPr id="28" name="Rounded Rectangle 27"/>
          <p:cNvSpPr/>
          <p:nvPr/>
        </p:nvSpPr>
        <p:spPr>
          <a:xfrm>
            <a:off x="3326295" y="5386578"/>
            <a:ext cx="2623931" cy="119975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9" name="Rectangle 28"/>
          <p:cNvSpPr/>
          <p:nvPr/>
        </p:nvSpPr>
        <p:spPr>
          <a:xfrm>
            <a:off x="2822712" y="5524789"/>
            <a:ext cx="3723861" cy="1200329"/>
          </a:xfrm>
          <a:prstGeom prst="rect">
            <a:avLst/>
          </a:prstGeom>
          <a:noFill/>
        </p:spPr>
        <p:txBody>
          <a:bodyPr wrap="square" lIns="91440" tIns="45720" rIns="91440" bIns="45720">
            <a:spAutoFit/>
          </a:bodyPr>
          <a:lstStyle/>
          <a:p>
            <a:pPr algn="ctr"/>
            <a:r>
              <a:rPr lang="ar-SA" sz="7200" b="1" cap="none" spc="50" dirty="0">
                <a:ln w="9525" cmpd="sng">
                  <a:solidFill>
                    <a:schemeClr val="accent1"/>
                  </a:solidFill>
                  <a:prstDash val="solid"/>
                </a:ln>
                <a:solidFill>
                  <a:srgbClr val="70AD47">
                    <a:tint val="1000"/>
                  </a:srgbClr>
                </a:solidFill>
                <a:effectLst>
                  <a:glow rad="38100">
                    <a:schemeClr val="accent1">
                      <a:alpha val="40000"/>
                    </a:schemeClr>
                  </a:glow>
                </a:effectLst>
              </a:rPr>
              <a:t>مبراة</a:t>
            </a:r>
          </a:p>
        </p:txBody>
      </p:sp>
      <p:sp>
        <p:nvSpPr>
          <p:cNvPr id="30" name="TextBox 29"/>
          <p:cNvSpPr txBox="1"/>
          <p:nvPr/>
        </p:nvSpPr>
        <p:spPr>
          <a:xfrm>
            <a:off x="410817" y="967409"/>
            <a:ext cx="3597966" cy="646331"/>
          </a:xfrm>
          <a:prstGeom prst="rect">
            <a:avLst/>
          </a:prstGeom>
          <a:noFill/>
        </p:spPr>
        <p:txBody>
          <a:bodyPr wrap="square" rtlCol="0">
            <a:spAutoFit/>
          </a:bodyPr>
          <a:lstStyle/>
          <a:p>
            <a:pPr marL="0" algn="l" defTabSz="914400" rtl="0" eaLnBrk="1" latinLnBrk="0" hangingPunct="1"/>
            <a:r>
              <a:rPr lang="en-US" dirty="0"/>
              <a:t>Number the letter by order to make the word</a:t>
            </a:r>
            <a:r>
              <a:rPr lang="ar-SA" dirty="0"/>
              <a:t> مبراة </a:t>
            </a:r>
            <a:endParaRPr lang="en-US" dirty="0"/>
          </a:p>
        </p:txBody>
      </p:sp>
      <p:sp>
        <p:nvSpPr>
          <p:cNvPr id="31" name="TextBox 30"/>
          <p:cNvSpPr txBox="1"/>
          <p:nvPr/>
        </p:nvSpPr>
        <p:spPr>
          <a:xfrm>
            <a:off x="6414052" y="715617"/>
            <a:ext cx="3485322" cy="369332"/>
          </a:xfrm>
          <a:prstGeom prst="rect">
            <a:avLst/>
          </a:prstGeom>
          <a:noFill/>
        </p:spPr>
        <p:txBody>
          <a:bodyPr wrap="square" rtlCol="0">
            <a:spAutoFit/>
          </a:bodyPr>
          <a:lstStyle/>
          <a:p>
            <a:pPr marL="0" algn="l" defTabSz="914400" rtl="0" eaLnBrk="1" latinLnBrk="0" hangingPunct="1"/>
            <a:r>
              <a:rPr lang="en-US" dirty="0"/>
              <a:t>Which spelling is correct</a:t>
            </a:r>
          </a:p>
        </p:txBody>
      </p:sp>
      <p:sp>
        <p:nvSpPr>
          <p:cNvPr id="32" name="TextBox 31"/>
          <p:cNvSpPr txBox="1"/>
          <p:nvPr/>
        </p:nvSpPr>
        <p:spPr>
          <a:xfrm>
            <a:off x="9422295" y="3140765"/>
            <a:ext cx="2319131" cy="646331"/>
          </a:xfrm>
          <a:prstGeom prst="rect">
            <a:avLst/>
          </a:prstGeom>
          <a:noFill/>
        </p:spPr>
        <p:txBody>
          <a:bodyPr wrap="square" rtlCol="0">
            <a:spAutoFit/>
          </a:bodyPr>
          <a:lstStyle/>
          <a:p>
            <a:r>
              <a:rPr lang="en-US" dirty="0"/>
              <a:t>Circle the letter which makes the word </a:t>
            </a:r>
            <a:r>
              <a:rPr lang="ar-SA" dirty="0"/>
              <a:t>مِبْرَاةٌ</a:t>
            </a:r>
            <a:endParaRPr lang="en-US" dirty="0"/>
          </a:p>
        </p:txBody>
      </p:sp>
      <p:sp>
        <p:nvSpPr>
          <p:cNvPr id="33" name="TextBox 32"/>
          <p:cNvSpPr txBox="1"/>
          <p:nvPr/>
        </p:nvSpPr>
        <p:spPr>
          <a:xfrm>
            <a:off x="1166191" y="3463930"/>
            <a:ext cx="2476858" cy="369332"/>
          </a:xfrm>
          <a:prstGeom prst="rect">
            <a:avLst/>
          </a:prstGeom>
          <a:noFill/>
        </p:spPr>
        <p:txBody>
          <a:bodyPr wrap="square" rtlCol="0">
            <a:spAutoFit/>
          </a:bodyPr>
          <a:lstStyle/>
          <a:p>
            <a:pPr marL="0" algn="l" defTabSz="914400" rtl="0" eaLnBrk="1" latinLnBrk="0" hangingPunct="1"/>
            <a:r>
              <a:rPr lang="en-US" dirty="0"/>
              <a:t>Practice writing</a:t>
            </a:r>
          </a:p>
        </p:txBody>
      </p:sp>
      <p:sp>
        <p:nvSpPr>
          <p:cNvPr id="34" name="TextBox 33"/>
          <p:cNvSpPr txBox="1"/>
          <p:nvPr/>
        </p:nvSpPr>
        <p:spPr>
          <a:xfrm>
            <a:off x="3326295" y="4903089"/>
            <a:ext cx="1921566" cy="369332"/>
          </a:xfrm>
          <a:prstGeom prst="rect">
            <a:avLst/>
          </a:prstGeom>
          <a:noFill/>
        </p:spPr>
        <p:txBody>
          <a:bodyPr wrap="square" rtlCol="0">
            <a:spAutoFit/>
          </a:bodyPr>
          <a:lstStyle/>
          <a:p>
            <a:r>
              <a:rPr lang="en-US" dirty="0"/>
              <a:t>Colour the word:</a:t>
            </a:r>
          </a:p>
        </p:txBody>
      </p:sp>
      <p:pic>
        <p:nvPicPr>
          <p:cNvPr id="35" name="Content Placeholder 34"/>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9571836" y="938371"/>
            <a:ext cx="2483460" cy="1970033"/>
          </a:xfrm>
          <a:prstGeom prst="rect">
            <a:avLst/>
          </a:prstGeom>
        </p:spPr>
      </p:pic>
      <p:sp>
        <p:nvSpPr>
          <p:cNvPr id="3" name="Date Placeholder 2"/>
          <p:cNvSpPr>
            <a:spLocks noGrp="1"/>
          </p:cNvSpPr>
          <p:nvPr>
            <p:ph type="dt" sz="half" idx="10"/>
          </p:nvPr>
        </p:nvSpPr>
        <p:spPr/>
        <p:txBody>
          <a:bodyPr/>
          <a:lstStyle/>
          <a:p>
            <a:fld id="{CA3F9FF4-FAE2-DF4B-9068-49241EFF4DEB}" type="datetime1">
              <a:rPr lang="en-GB" smtClean="0"/>
              <a:t>06/05/2023</a:t>
            </a:fld>
            <a:endParaRPr lang="en-US"/>
          </a:p>
        </p:txBody>
      </p:sp>
      <p:sp>
        <p:nvSpPr>
          <p:cNvPr id="4" name="Footer Placeholder 3"/>
          <p:cNvSpPr>
            <a:spLocks noGrp="1"/>
          </p:cNvSpPr>
          <p:nvPr>
            <p:ph type="ftr" sz="quarter" idx="11"/>
          </p:nvPr>
        </p:nvSpPr>
        <p:spPr/>
        <p:txBody>
          <a:bodyPr/>
          <a:lstStyle/>
          <a:p>
            <a:r>
              <a:rPr lang="en-US"/>
              <a:t>Seloua Nedjai</a:t>
            </a:r>
          </a:p>
        </p:txBody>
      </p:sp>
    </p:spTree>
    <p:extLst>
      <p:ext uri="{BB962C8B-B14F-4D97-AF65-F5344CB8AC3E}">
        <p14:creationId xmlns:p14="http://schemas.microsoft.com/office/powerpoint/2010/main" val="81793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defTabSz="914400" rtl="0" eaLnBrk="1" latinLnBrk="0" hangingPunct="1">
              <a:lnSpc>
                <a:spcPct val="90000"/>
              </a:lnSpc>
              <a:spcBef>
                <a:spcPct val="0"/>
              </a:spcBef>
              <a:buNone/>
            </a:pPr>
            <a:r>
              <a:rPr lang="en-GB" sz="1800" dirty="0"/>
              <a:t>Read colour and search</a:t>
            </a:r>
            <a:br>
              <a:rPr lang="en-GB" sz="1800" dirty="0"/>
            </a:br>
            <a:br>
              <a:rPr lang="en-GB" sz="1800" dirty="0"/>
            </a:br>
            <a:endParaRPr lang="en-US" sz="1800" dirty="0"/>
          </a:p>
        </p:txBody>
      </p:sp>
      <p:sp>
        <p:nvSpPr>
          <p:cNvPr id="5" name="Rounded Rectangle 4"/>
          <p:cNvSpPr/>
          <p:nvPr/>
        </p:nvSpPr>
        <p:spPr>
          <a:xfrm>
            <a:off x="7673008" y="1981805"/>
            <a:ext cx="1749287" cy="94692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400" dirty="0"/>
              <a:t>مقلمة</a:t>
            </a:r>
            <a:endParaRPr lang="en-US" sz="4400" dirty="0"/>
          </a:p>
        </p:txBody>
      </p:sp>
      <p:cxnSp>
        <p:nvCxnSpPr>
          <p:cNvPr id="7" name="Straight Arrow Connector 6"/>
          <p:cNvCxnSpPr/>
          <p:nvPr/>
        </p:nvCxnSpPr>
        <p:spPr>
          <a:xfrm flipH="1" flipV="1">
            <a:off x="6665843" y="1981805"/>
            <a:ext cx="834887" cy="3638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6639339" y="2557670"/>
            <a:ext cx="795131" cy="530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6904383" y="2757661"/>
            <a:ext cx="596347" cy="3831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4468579" y="1690687"/>
            <a:ext cx="2077996" cy="51650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م</a:t>
            </a:r>
            <a:r>
              <a:rPr lang="ar-SA" sz="3200" dirty="0"/>
              <a:t> ق ل ـ</a:t>
            </a:r>
            <a:r>
              <a:rPr lang="ar-SA" sz="3200" dirty="0" err="1"/>
              <a:t>ة</a:t>
            </a:r>
            <a:r>
              <a:rPr lang="ar-SA" sz="3200" dirty="0"/>
              <a:t> </a:t>
            </a:r>
            <a:r>
              <a:rPr lang="ar-SA" sz="3200" dirty="0" err="1"/>
              <a:t>م</a:t>
            </a:r>
            <a:endParaRPr lang="en-US" sz="3200" dirty="0"/>
          </a:p>
        </p:txBody>
      </p:sp>
      <p:sp>
        <p:nvSpPr>
          <p:cNvPr id="13" name="Rounded Rectangle 12"/>
          <p:cNvSpPr/>
          <p:nvPr/>
        </p:nvSpPr>
        <p:spPr>
          <a:xfrm>
            <a:off x="4694237" y="2455267"/>
            <a:ext cx="1945102" cy="51115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r" defTabSz="914400" rtl="1" eaLnBrk="1" latinLnBrk="0" hangingPunct="1"/>
            <a:r>
              <a:rPr lang="ar-SA" sz="3600" dirty="0" err="1"/>
              <a:t>م</a:t>
            </a:r>
            <a:r>
              <a:rPr lang="ar-SA" sz="3600" dirty="0"/>
              <a:t> ق ل </a:t>
            </a:r>
            <a:r>
              <a:rPr lang="ar-SA" sz="3600" dirty="0" err="1"/>
              <a:t>م</a:t>
            </a:r>
            <a:r>
              <a:rPr lang="ar-SA" sz="3600" dirty="0"/>
              <a:t> ـ</a:t>
            </a:r>
            <a:r>
              <a:rPr lang="ar-SA" sz="3600" dirty="0" err="1"/>
              <a:t>ة</a:t>
            </a:r>
            <a:r>
              <a:rPr lang="ar-SA" sz="3600" dirty="0"/>
              <a:t>                 </a:t>
            </a:r>
            <a:endParaRPr lang="en-US" sz="3600" dirty="0"/>
          </a:p>
        </p:txBody>
      </p:sp>
      <p:sp>
        <p:nvSpPr>
          <p:cNvPr id="14" name="Rounded Rectangle 13"/>
          <p:cNvSpPr/>
          <p:nvPr/>
        </p:nvSpPr>
        <p:spPr>
          <a:xfrm>
            <a:off x="4694237" y="3220279"/>
            <a:ext cx="1971606" cy="49033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r" defTabSz="914400" rtl="1" eaLnBrk="1" latinLnBrk="0" hangingPunct="1"/>
            <a:r>
              <a:rPr lang="ar-SA" sz="3600" dirty="0" err="1"/>
              <a:t>م</a:t>
            </a:r>
            <a:r>
              <a:rPr lang="ar-SA" sz="3600" dirty="0"/>
              <a:t> ل ق </a:t>
            </a:r>
            <a:r>
              <a:rPr lang="ar-SA" sz="3600" dirty="0" err="1"/>
              <a:t>م</a:t>
            </a:r>
            <a:r>
              <a:rPr lang="ar-SA" sz="3600" dirty="0"/>
              <a:t> ـ</a:t>
            </a:r>
            <a:r>
              <a:rPr lang="ar-SA" sz="3600" dirty="0" err="1"/>
              <a:t>ة</a:t>
            </a:r>
            <a:endParaRPr lang="en-US" sz="3600" dirty="0"/>
          </a:p>
        </p:txBody>
      </p:sp>
      <p:sp>
        <p:nvSpPr>
          <p:cNvPr id="15" name="Diamond 14"/>
          <p:cNvSpPr/>
          <p:nvPr/>
        </p:nvSpPr>
        <p:spPr>
          <a:xfrm>
            <a:off x="9194524" y="3819724"/>
            <a:ext cx="2279374" cy="2766606"/>
          </a:xfrm>
          <a:prstGeom prst="diamond">
            <a:avLst/>
          </a:prstGeom>
        </p:spPr>
        <p:style>
          <a:lnRef idx="2">
            <a:schemeClr val="accent4"/>
          </a:lnRef>
          <a:fillRef idx="1">
            <a:schemeClr val="lt1"/>
          </a:fillRef>
          <a:effectRef idx="0">
            <a:schemeClr val="accent4"/>
          </a:effectRef>
          <a:fontRef idx="minor">
            <a:schemeClr val="dk1"/>
          </a:fontRef>
        </p:style>
        <p:txBody>
          <a:bodyPr rtlCol="0" anchor="ctr"/>
          <a:lstStyle/>
          <a:p>
            <a:pPr marL="0" algn="ctr" defTabSz="914400" rtl="1" eaLnBrk="1" latinLnBrk="0" hangingPunct="1"/>
            <a:r>
              <a:rPr lang="ar-SA" sz="3200" dirty="0" err="1"/>
              <a:t>م</a:t>
            </a:r>
            <a:r>
              <a:rPr lang="ar-SA" sz="3200" dirty="0"/>
              <a:t> </a:t>
            </a:r>
            <a:r>
              <a:rPr lang="ar-SA" sz="3200" dirty="0" err="1"/>
              <a:t>ج</a:t>
            </a:r>
            <a:r>
              <a:rPr lang="ar-SA" sz="3200" dirty="0"/>
              <a:t> ق ل </a:t>
            </a:r>
            <a:r>
              <a:rPr lang="ar-SA" sz="3200" dirty="0" err="1"/>
              <a:t>م</a:t>
            </a:r>
            <a:r>
              <a:rPr lang="ar-SA" sz="3200" dirty="0"/>
              <a:t> ك </a:t>
            </a:r>
          </a:p>
          <a:p>
            <a:pPr marL="0" algn="ctr" defTabSz="914400" rtl="1" eaLnBrk="1" latinLnBrk="0" hangingPunct="1"/>
            <a:r>
              <a:rPr lang="ar-SA" sz="3200" dirty="0" err="1"/>
              <a:t>ا</a:t>
            </a:r>
            <a:r>
              <a:rPr lang="ar-SA" sz="3200" dirty="0"/>
              <a:t> </a:t>
            </a:r>
            <a:r>
              <a:rPr lang="ar-SA" sz="3200" dirty="0" err="1"/>
              <a:t>ف</a:t>
            </a:r>
            <a:r>
              <a:rPr lang="ar-SA" sz="3200" dirty="0"/>
              <a:t> </a:t>
            </a:r>
            <a:r>
              <a:rPr lang="ar-SA" sz="3200" dirty="0" err="1"/>
              <a:t>ر</a:t>
            </a:r>
            <a:endParaRPr lang="ar-SA" sz="3200" dirty="0"/>
          </a:p>
          <a:p>
            <a:pPr marL="0" algn="ctr" defTabSz="914400" rtl="1" eaLnBrk="1" latinLnBrk="0" hangingPunct="1"/>
            <a:r>
              <a:rPr lang="ar-SA" sz="3200" dirty="0"/>
              <a:t>ـ</a:t>
            </a:r>
            <a:r>
              <a:rPr lang="ar-SA" sz="3200" dirty="0" err="1"/>
              <a:t>ة</a:t>
            </a:r>
            <a:endParaRPr lang="en-US" sz="3200" dirty="0"/>
          </a:p>
        </p:txBody>
      </p:sp>
      <p:sp>
        <p:nvSpPr>
          <p:cNvPr id="16" name="Rounded Rectangle 15"/>
          <p:cNvSpPr/>
          <p:nvPr/>
        </p:nvSpPr>
        <p:spPr>
          <a:xfrm>
            <a:off x="838200" y="4223916"/>
            <a:ext cx="7964556" cy="64935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rtl="1"/>
            <a:r>
              <a:rPr lang="ar-SA" sz="3600" dirty="0"/>
              <a:t>مقلمة  </a:t>
            </a:r>
            <a:r>
              <a:rPr lang="ar-SA" sz="3600" dirty="0">
                <a:solidFill>
                  <a:srgbClr val="FFFF00"/>
                </a:solidFill>
              </a:rPr>
              <a:t>مقلمة  مقلمة  مقلمة  مقلمة  مقلمة  مقلمة مقلمة</a:t>
            </a:r>
            <a:endParaRPr lang="en-US" sz="3600" dirty="0">
              <a:solidFill>
                <a:srgbClr val="FFFF00"/>
              </a:solidFill>
            </a:endParaRPr>
          </a:p>
        </p:txBody>
      </p:sp>
      <p:sp>
        <p:nvSpPr>
          <p:cNvPr id="17" name="Rounded Rectangle 16"/>
          <p:cNvSpPr/>
          <p:nvPr/>
        </p:nvSpPr>
        <p:spPr>
          <a:xfrm>
            <a:off x="3246780" y="1767190"/>
            <a:ext cx="543341" cy="47303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ق</a:t>
            </a:r>
            <a:endParaRPr lang="en-US" sz="3200" dirty="0"/>
          </a:p>
        </p:txBody>
      </p:sp>
      <p:sp>
        <p:nvSpPr>
          <p:cNvPr id="18" name="Rounded Rectangle 17"/>
          <p:cNvSpPr/>
          <p:nvPr/>
        </p:nvSpPr>
        <p:spPr>
          <a:xfrm>
            <a:off x="2478156" y="1731049"/>
            <a:ext cx="530086" cy="50917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م</a:t>
            </a:r>
            <a:endParaRPr lang="en-US" sz="3200" dirty="0"/>
          </a:p>
        </p:txBody>
      </p:sp>
      <p:sp>
        <p:nvSpPr>
          <p:cNvPr id="19" name="Rounded Rectangle 18"/>
          <p:cNvSpPr/>
          <p:nvPr/>
        </p:nvSpPr>
        <p:spPr>
          <a:xfrm>
            <a:off x="1759225" y="1730925"/>
            <a:ext cx="516835" cy="49230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a:t>ل</a:t>
            </a:r>
            <a:endParaRPr lang="en-US" sz="3200" dirty="0"/>
          </a:p>
        </p:txBody>
      </p:sp>
      <p:sp>
        <p:nvSpPr>
          <p:cNvPr id="20" name="Rounded Rectangle 19"/>
          <p:cNvSpPr/>
          <p:nvPr/>
        </p:nvSpPr>
        <p:spPr>
          <a:xfrm>
            <a:off x="1031866" y="1754129"/>
            <a:ext cx="543339" cy="52806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err="1"/>
              <a:t>م</a:t>
            </a:r>
            <a:endParaRPr lang="en-US" sz="3200" dirty="0"/>
          </a:p>
        </p:txBody>
      </p:sp>
      <p:sp>
        <p:nvSpPr>
          <p:cNvPr id="21" name="Rounded Rectangle 20"/>
          <p:cNvSpPr/>
          <p:nvPr/>
        </p:nvSpPr>
        <p:spPr>
          <a:xfrm>
            <a:off x="238538" y="1723387"/>
            <a:ext cx="516835" cy="51683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a:t>ـ</a:t>
            </a:r>
            <a:r>
              <a:rPr lang="ar-SA" sz="3200" dirty="0" err="1"/>
              <a:t>ة</a:t>
            </a:r>
            <a:endParaRPr lang="en-US" sz="3200" dirty="0"/>
          </a:p>
        </p:txBody>
      </p:sp>
      <p:sp>
        <p:nvSpPr>
          <p:cNvPr id="22" name="TextBox 21"/>
          <p:cNvSpPr txBox="1"/>
          <p:nvPr/>
        </p:nvSpPr>
        <p:spPr>
          <a:xfrm>
            <a:off x="3326295" y="2355026"/>
            <a:ext cx="633508" cy="369332"/>
          </a:xfrm>
          <a:prstGeom prst="rect">
            <a:avLst/>
          </a:prstGeom>
          <a:noFill/>
        </p:spPr>
        <p:txBody>
          <a:bodyPr wrap="none" rtlCol="0">
            <a:spAutoFit/>
          </a:bodyPr>
          <a:lstStyle/>
          <a:p>
            <a:pPr marL="0" algn="r" defTabSz="914400" rtl="1" eaLnBrk="1" latinLnBrk="0" hangingPunct="1"/>
            <a:r>
              <a:rPr lang="ar-SA" dirty="0"/>
              <a:t>.......</a:t>
            </a:r>
            <a:endParaRPr lang="en-US" dirty="0"/>
          </a:p>
        </p:txBody>
      </p:sp>
      <p:sp>
        <p:nvSpPr>
          <p:cNvPr id="23" name="TextBox 22"/>
          <p:cNvSpPr txBox="1"/>
          <p:nvPr/>
        </p:nvSpPr>
        <p:spPr>
          <a:xfrm>
            <a:off x="2454249" y="2368278"/>
            <a:ext cx="633508" cy="369332"/>
          </a:xfrm>
          <a:prstGeom prst="rect">
            <a:avLst/>
          </a:prstGeom>
          <a:noFill/>
        </p:spPr>
        <p:txBody>
          <a:bodyPr wrap="none" rtlCol="0">
            <a:spAutoFit/>
          </a:bodyPr>
          <a:lstStyle/>
          <a:p>
            <a:pPr marL="0" algn="r" defTabSz="914400" rtl="1" eaLnBrk="1" latinLnBrk="0" hangingPunct="1"/>
            <a:r>
              <a:rPr lang="ar-SA" dirty="0"/>
              <a:t>.......</a:t>
            </a:r>
            <a:endParaRPr lang="en-US" dirty="0"/>
          </a:p>
        </p:txBody>
      </p:sp>
      <p:sp>
        <p:nvSpPr>
          <p:cNvPr id="24" name="TextBox 23"/>
          <p:cNvSpPr txBox="1"/>
          <p:nvPr/>
        </p:nvSpPr>
        <p:spPr>
          <a:xfrm>
            <a:off x="1670227" y="2345635"/>
            <a:ext cx="569388" cy="369332"/>
          </a:xfrm>
          <a:prstGeom prst="rect">
            <a:avLst/>
          </a:prstGeom>
          <a:noFill/>
        </p:spPr>
        <p:txBody>
          <a:bodyPr wrap="square" rtlCol="0">
            <a:spAutoFit/>
          </a:bodyPr>
          <a:lstStyle/>
          <a:p>
            <a:pPr marL="0" algn="r" defTabSz="914400" rtl="1" eaLnBrk="1" latinLnBrk="0" hangingPunct="1"/>
            <a:r>
              <a:rPr lang="ar-SA"/>
              <a:t>......</a:t>
            </a:r>
            <a:endParaRPr lang="en-US" dirty="0"/>
          </a:p>
        </p:txBody>
      </p:sp>
      <p:sp>
        <p:nvSpPr>
          <p:cNvPr id="25" name="TextBox 24"/>
          <p:cNvSpPr txBox="1"/>
          <p:nvPr/>
        </p:nvSpPr>
        <p:spPr>
          <a:xfrm>
            <a:off x="1031186" y="2398643"/>
            <a:ext cx="505267" cy="369332"/>
          </a:xfrm>
          <a:prstGeom prst="rect">
            <a:avLst/>
          </a:prstGeom>
          <a:noFill/>
        </p:spPr>
        <p:txBody>
          <a:bodyPr wrap="none" rtlCol="0">
            <a:spAutoFit/>
          </a:bodyPr>
          <a:lstStyle/>
          <a:p>
            <a:pPr marL="0" algn="r" defTabSz="914400" rtl="1" eaLnBrk="1" latinLnBrk="0" hangingPunct="1"/>
            <a:r>
              <a:rPr lang="ar-SA" dirty="0"/>
              <a:t>.....</a:t>
            </a:r>
            <a:endParaRPr lang="en-US" dirty="0"/>
          </a:p>
        </p:txBody>
      </p:sp>
      <p:sp>
        <p:nvSpPr>
          <p:cNvPr id="27" name="TextBox 26"/>
          <p:cNvSpPr txBox="1"/>
          <p:nvPr/>
        </p:nvSpPr>
        <p:spPr>
          <a:xfrm>
            <a:off x="238195" y="2372139"/>
            <a:ext cx="569388" cy="369332"/>
          </a:xfrm>
          <a:prstGeom prst="rect">
            <a:avLst/>
          </a:prstGeom>
          <a:noFill/>
        </p:spPr>
        <p:txBody>
          <a:bodyPr wrap="none" rtlCol="0">
            <a:spAutoFit/>
          </a:bodyPr>
          <a:lstStyle/>
          <a:p>
            <a:pPr marL="0" algn="r" defTabSz="914400" rtl="1" eaLnBrk="1" latinLnBrk="0" hangingPunct="1"/>
            <a:r>
              <a:rPr lang="ar-SA" dirty="0"/>
              <a:t>......</a:t>
            </a:r>
            <a:endParaRPr lang="en-US" dirty="0"/>
          </a:p>
        </p:txBody>
      </p:sp>
      <p:sp>
        <p:nvSpPr>
          <p:cNvPr id="28" name="Rounded Rectangle 27"/>
          <p:cNvSpPr/>
          <p:nvPr/>
        </p:nvSpPr>
        <p:spPr>
          <a:xfrm>
            <a:off x="3326295" y="5386578"/>
            <a:ext cx="2623931" cy="119975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9" name="Rectangle 28"/>
          <p:cNvSpPr/>
          <p:nvPr/>
        </p:nvSpPr>
        <p:spPr>
          <a:xfrm>
            <a:off x="2822712" y="5524789"/>
            <a:ext cx="3723861" cy="1200329"/>
          </a:xfrm>
          <a:prstGeom prst="rect">
            <a:avLst/>
          </a:prstGeom>
          <a:noFill/>
        </p:spPr>
        <p:txBody>
          <a:bodyPr wrap="square" lIns="91440" tIns="45720" rIns="91440" bIns="45720">
            <a:spAutoFit/>
          </a:bodyPr>
          <a:lstStyle/>
          <a:p>
            <a:pPr algn="ctr"/>
            <a:r>
              <a:rPr lang="ar-SA" sz="7200" b="1" cap="none" spc="50" dirty="0">
                <a:ln w="9525" cmpd="sng">
                  <a:solidFill>
                    <a:schemeClr val="accent1"/>
                  </a:solidFill>
                  <a:prstDash val="solid"/>
                </a:ln>
                <a:solidFill>
                  <a:schemeClr val="bg1"/>
                </a:solidFill>
                <a:effectLst>
                  <a:glow rad="38100">
                    <a:schemeClr val="accent1">
                      <a:alpha val="40000"/>
                    </a:schemeClr>
                  </a:glow>
                </a:effectLst>
              </a:rPr>
              <a:t>مقلمة</a:t>
            </a:r>
          </a:p>
        </p:txBody>
      </p:sp>
      <p:sp>
        <p:nvSpPr>
          <p:cNvPr id="30" name="TextBox 29"/>
          <p:cNvSpPr txBox="1"/>
          <p:nvPr/>
        </p:nvSpPr>
        <p:spPr>
          <a:xfrm>
            <a:off x="410817" y="967409"/>
            <a:ext cx="3597966" cy="646331"/>
          </a:xfrm>
          <a:prstGeom prst="rect">
            <a:avLst/>
          </a:prstGeom>
          <a:noFill/>
        </p:spPr>
        <p:txBody>
          <a:bodyPr wrap="square" rtlCol="0">
            <a:spAutoFit/>
          </a:bodyPr>
          <a:lstStyle/>
          <a:p>
            <a:pPr marL="0" algn="l" defTabSz="914400" rtl="0" eaLnBrk="1" latinLnBrk="0" hangingPunct="1"/>
            <a:r>
              <a:rPr lang="en-US" dirty="0"/>
              <a:t>Number the letter by order to make the word</a:t>
            </a:r>
            <a:r>
              <a:rPr lang="ar-SA" dirty="0"/>
              <a:t>مقلمة</a:t>
            </a:r>
            <a:endParaRPr lang="en-US" dirty="0"/>
          </a:p>
        </p:txBody>
      </p:sp>
      <p:sp>
        <p:nvSpPr>
          <p:cNvPr id="31" name="TextBox 30"/>
          <p:cNvSpPr txBox="1"/>
          <p:nvPr/>
        </p:nvSpPr>
        <p:spPr>
          <a:xfrm>
            <a:off x="6414052" y="715617"/>
            <a:ext cx="3485322" cy="369332"/>
          </a:xfrm>
          <a:prstGeom prst="rect">
            <a:avLst/>
          </a:prstGeom>
          <a:noFill/>
        </p:spPr>
        <p:txBody>
          <a:bodyPr wrap="square" rtlCol="0">
            <a:spAutoFit/>
          </a:bodyPr>
          <a:lstStyle/>
          <a:p>
            <a:pPr marL="0" algn="l" defTabSz="914400" rtl="0" eaLnBrk="1" latinLnBrk="0" hangingPunct="1"/>
            <a:r>
              <a:rPr lang="en-US" dirty="0"/>
              <a:t>Which spelling is correct</a:t>
            </a:r>
          </a:p>
        </p:txBody>
      </p:sp>
      <p:sp>
        <p:nvSpPr>
          <p:cNvPr id="32" name="TextBox 31"/>
          <p:cNvSpPr txBox="1"/>
          <p:nvPr/>
        </p:nvSpPr>
        <p:spPr>
          <a:xfrm>
            <a:off x="9422295" y="3140765"/>
            <a:ext cx="2319131" cy="646331"/>
          </a:xfrm>
          <a:prstGeom prst="rect">
            <a:avLst/>
          </a:prstGeom>
          <a:noFill/>
        </p:spPr>
        <p:txBody>
          <a:bodyPr wrap="square" rtlCol="0">
            <a:spAutoFit/>
          </a:bodyPr>
          <a:lstStyle/>
          <a:p>
            <a:r>
              <a:rPr lang="en-US" dirty="0"/>
              <a:t>Circle the letter which makes the word </a:t>
            </a:r>
            <a:r>
              <a:rPr lang="ar-SA" dirty="0"/>
              <a:t>مِقْلَمَة</a:t>
            </a:r>
            <a:endParaRPr lang="en-US" dirty="0"/>
          </a:p>
        </p:txBody>
      </p:sp>
      <p:sp>
        <p:nvSpPr>
          <p:cNvPr id="33" name="TextBox 32"/>
          <p:cNvSpPr txBox="1"/>
          <p:nvPr/>
        </p:nvSpPr>
        <p:spPr>
          <a:xfrm>
            <a:off x="1166191" y="3463930"/>
            <a:ext cx="2476858" cy="369332"/>
          </a:xfrm>
          <a:prstGeom prst="rect">
            <a:avLst/>
          </a:prstGeom>
          <a:noFill/>
        </p:spPr>
        <p:txBody>
          <a:bodyPr wrap="square" rtlCol="0">
            <a:spAutoFit/>
          </a:bodyPr>
          <a:lstStyle/>
          <a:p>
            <a:pPr marL="0" algn="l" defTabSz="914400" rtl="0" eaLnBrk="1" latinLnBrk="0" hangingPunct="1"/>
            <a:r>
              <a:rPr lang="en-US" dirty="0"/>
              <a:t>Practice writing</a:t>
            </a:r>
          </a:p>
        </p:txBody>
      </p:sp>
      <p:sp>
        <p:nvSpPr>
          <p:cNvPr id="34" name="TextBox 33"/>
          <p:cNvSpPr txBox="1"/>
          <p:nvPr/>
        </p:nvSpPr>
        <p:spPr>
          <a:xfrm>
            <a:off x="3326295" y="4903089"/>
            <a:ext cx="1921566" cy="369332"/>
          </a:xfrm>
          <a:prstGeom prst="rect">
            <a:avLst/>
          </a:prstGeom>
          <a:noFill/>
        </p:spPr>
        <p:txBody>
          <a:bodyPr wrap="square" rtlCol="0">
            <a:spAutoFit/>
          </a:bodyPr>
          <a:lstStyle/>
          <a:p>
            <a:r>
              <a:rPr lang="en-US" dirty="0"/>
              <a:t>Colour the word:</a:t>
            </a:r>
          </a:p>
        </p:txBody>
      </p:sp>
      <p:pic>
        <p:nvPicPr>
          <p:cNvPr id="36" name="Content Placeholder 35"/>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9620674" y="1102553"/>
            <a:ext cx="1960136" cy="1877253"/>
          </a:xfrm>
          <a:prstGeom prst="rect">
            <a:avLst/>
          </a:prstGeom>
        </p:spPr>
      </p:pic>
      <p:sp>
        <p:nvSpPr>
          <p:cNvPr id="3" name="Date Placeholder 2"/>
          <p:cNvSpPr>
            <a:spLocks noGrp="1"/>
          </p:cNvSpPr>
          <p:nvPr>
            <p:ph type="dt" sz="half" idx="10"/>
          </p:nvPr>
        </p:nvSpPr>
        <p:spPr/>
        <p:txBody>
          <a:bodyPr/>
          <a:lstStyle/>
          <a:p>
            <a:fld id="{688F3810-3AAE-774F-B288-170449C34C5B}" type="datetime1">
              <a:rPr lang="en-GB" smtClean="0"/>
              <a:t>06/05/2023</a:t>
            </a:fld>
            <a:endParaRPr lang="en-US"/>
          </a:p>
        </p:txBody>
      </p:sp>
      <p:sp>
        <p:nvSpPr>
          <p:cNvPr id="4" name="Footer Placeholder 3"/>
          <p:cNvSpPr>
            <a:spLocks noGrp="1"/>
          </p:cNvSpPr>
          <p:nvPr>
            <p:ph type="ftr" sz="quarter" idx="11"/>
          </p:nvPr>
        </p:nvSpPr>
        <p:spPr/>
        <p:txBody>
          <a:bodyPr/>
          <a:lstStyle/>
          <a:p>
            <a:r>
              <a:rPr lang="en-US"/>
              <a:t>Seloua Nedjai</a:t>
            </a:r>
          </a:p>
        </p:txBody>
      </p:sp>
    </p:spTree>
    <p:extLst>
      <p:ext uri="{BB962C8B-B14F-4D97-AF65-F5344CB8AC3E}">
        <p14:creationId xmlns:p14="http://schemas.microsoft.com/office/powerpoint/2010/main" val="826695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defTabSz="914400" rtl="0" eaLnBrk="1" latinLnBrk="0" hangingPunct="1">
              <a:lnSpc>
                <a:spcPct val="90000"/>
              </a:lnSpc>
              <a:spcBef>
                <a:spcPct val="0"/>
              </a:spcBef>
              <a:buNone/>
            </a:pPr>
            <a:r>
              <a:rPr lang="en-GB" sz="3200" u="sng" dirty="0"/>
              <a:t>Match the word to the picture:</a:t>
            </a:r>
            <a:endParaRPr lang="en-US" sz="3200" u="sng" dirty="0"/>
          </a:p>
        </p:txBody>
      </p:sp>
      <p:sp>
        <p:nvSpPr>
          <p:cNvPr id="3" name="Content Placeholder 2"/>
          <p:cNvSpPr>
            <a:spLocks noGrp="1"/>
          </p:cNvSpPr>
          <p:nvPr>
            <p:ph idx="1"/>
          </p:nvPr>
        </p:nvSpPr>
        <p:spPr>
          <a:xfrm>
            <a:off x="838199" y="1825625"/>
            <a:ext cx="10788373" cy="4351338"/>
          </a:xfrm>
        </p:spPr>
        <p:txBody>
          <a:bodyPr/>
          <a:lstStyle/>
          <a:p>
            <a:endParaRPr lang="en-US" dirty="0"/>
          </a:p>
          <a:p>
            <a:pPr algn="r"/>
            <a:endParaRPr lang="en-US" dirty="0"/>
          </a:p>
        </p:txBody>
      </p:sp>
      <p:sp>
        <p:nvSpPr>
          <p:cNvPr id="5" name="Rounded Rectangle 4"/>
          <p:cNvSpPr/>
          <p:nvPr/>
        </p:nvSpPr>
        <p:spPr>
          <a:xfrm>
            <a:off x="838201" y="2093843"/>
            <a:ext cx="1651000" cy="88789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SA" sz="3600" dirty="0"/>
              <a:t>ممحاة</a:t>
            </a:r>
            <a:endParaRPr lang="en-US" sz="3600" dirty="0"/>
          </a:p>
        </p:txBody>
      </p:sp>
      <p:sp>
        <p:nvSpPr>
          <p:cNvPr id="6" name="Rounded Rectangle 5"/>
          <p:cNvSpPr/>
          <p:nvPr/>
        </p:nvSpPr>
        <p:spPr>
          <a:xfrm>
            <a:off x="3034748" y="2093843"/>
            <a:ext cx="1571119" cy="88789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600" dirty="0"/>
              <a:t>محفظة</a:t>
            </a:r>
            <a:endParaRPr lang="en-US" sz="3600" dirty="0"/>
          </a:p>
        </p:txBody>
      </p:sp>
      <p:sp>
        <p:nvSpPr>
          <p:cNvPr id="7" name="Rounded Rectangle 6"/>
          <p:cNvSpPr/>
          <p:nvPr/>
        </p:nvSpPr>
        <p:spPr>
          <a:xfrm>
            <a:off x="5155281" y="2114457"/>
            <a:ext cx="1608667" cy="88127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600" dirty="0"/>
              <a:t>براية</a:t>
            </a:r>
            <a:endParaRPr lang="en-US" sz="3600" dirty="0"/>
          </a:p>
        </p:txBody>
      </p:sp>
      <p:sp>
        <p:nvSpPr>
          <p:cNvPr id="8" name="Rounded Rectangle 7"/>
          <p:cNvSpPr/>
          <p:nvPr/>
        </p:nvSpPr>
        <p:spPr>
          <a:xfrm>
            <a:off x="7366000" y="2114457"/>
            <a:ext cx="1761067" cy="84666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600" dirty="0"/>
              <a:t>مسطرة</a:t>
            </a:r>
            <a:endParaRPr lang="en-US" sz="3600" dirty="0"/>
          </a:p>
        </p:txBody>
      </p:sp>
      <p:sp>
        <p:nvSpPr>
          <p:cNvPr id="9" name="Rounded Rectangle 8"/>
          <p:cNvSpPr/>
          <p:nvPr/>
        </p:nvSpPr>
        <p:spPr>
          <a:xfrm>
            <a:off x="9430028" y="2128445"/>
            <a:ext cx="1964267" cy="86728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600" dirty="0"/>
              <a:t>مقلمة</a:t>
            </a:r>
            <a:endParaRPr lang="en-US" sz="3600" dirty="0"/>
          </a:p>
        </p:txBody>
      </p:sp>
      <p:sp>
        <p:nvSpPr>
          <p:cNvPr id="10" name="Rounded Rectangle 9"/>
          <p:cNvSpPr/>
          <p:nvPr/>
        </p:nvSpPr>
        <p:spPr>
          <a:xfrm>
            <a:off x="838199" y="5499100"/>
            <a:ext cx="1651002" cy="8128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1" name="Rounded Rectangle 10"/>
          <p:cNvSpPr/>
          <p:nvPr/>
        </p:nvSpPr>
        <p:spPr>
          <a:xfrm>
            <a:off x="3031067" y="5499100"/>
            <a:ext cx="1574800" cy="84666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2" name="Rounded Rectangle 11"/>
          <p:cNvSpPr/>
          <p:nvPr/>
        </p:nvSpPr>
        <p:spPr>
          <a:xfrm>
            <a:off x="5181600" y="5499100"/>
            <a:ext cx="1608667" cy="8636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3" name="Rounded Rectangle 12"/>
          <p:cNvSpPr/>
          <p:nvPr/>
        </p:nvSpPr>
        <p:spPr>
          <a:xfrm>
            <a:off x="7382933" y="5499100"/>
            <a:ext cx="1744134" cy="8636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4" name="Rounded Rectangle 13"/>
          <p:cNvSpPr/>
          <p:nvPr/>
        </p:nvSpPr>
        <p:spPr>
          <a:xfrm>
            <a:off x="9423399" y="5534448"/>
            <a:ext cx="1906840" cy="84666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pic>
        <p:nvPicPr>
          <p:cNvPr id="15" name="Picture 14"/>
          <p:cNvPicPr/>
          <p:nvPr/>
        </p:nvPicPr>
        <p:blipFill>
          <a:blip r:embed="rId2">
            <a:extLst>
              <a:ext uri="{28A0092B-C50C-407E-A947-70E740481C1C}">
                <a14:useLocalDpi xmlns:a14="http://schemas.microsoft.com/office/drawing/2010/main" val="0"/>
              </a:ext>
            </a:extLst>
          </a:blip>
          <a:stretch>
            <a:fillRect/>
          </a:stretch>
        </p:blipFill>
        <p:spPr>
          <a:xfrm>
            <a:off x="1253067" y="5655733"/>
            <a:ext cx="880533" cy="656167"/>
          </a:xfrm>
          <a:prstGeom prst="rect">
            <a:avLst/>
          </a:prstGeom>
        </p:spPr>
      </p:pic>
      <p:pic>
        <p:nvPicPr>
          <p:cNvPr id="16" name="Picture 15"/>
          <p:cNvPicPr/>
          <p:nvPr/>
        </p:nvPicPr>
        <p:blipFill>
          <a:blip r:embed="rId3">
            <a:extLst>
              <a:ext uri="{28A0092B-C50C-407E-A947-70E740481C1C}">
                <a14:useLocalDpi xmlns:a14="http://schemas.microsoft.com/office/drawing/2010/main" val="0"/>
              </a:ext>
            </a:extLst>
          </a:blip>
          <a:stretch>
            <a:fillRect/>
          </a:stretch>
        </p:blipFill>
        <p:spPr>
          <a:xfrm>
            <a:off x="3386668" y="5561428"/>
            <a:ext cx="725699" cy="722009"/>
          </a:xfrm>
          <a:prstGeom prst="rect">
            <a:avLst/>
          </a:prstGeom>
        </p:spPr>
      </p:pic>
      <p:pic>
        <p:nvPicPr>
          <p:cNvPr id="17" name="Picture 16"/>
          <p:cNvPicPr/>
          <p:nvPr/>
        </p:nvPicPr>
        <p:blipFill>
          <a:blip r:embed="rId4">
            <a:extLst>
              <a:ext uri="{28A0092B-C50C-407E-A947-70E740481C1C}">
                <a14:useLocalDpi xmlns:a14="http://schemas.microsoft.com/office/drawing/2010/main" val="0"/>
              </a:ext>
            </a:extLst>
          </a:blip>
          <a:stretch>
            <a:fillRect/>
          </a:stretch>
        </p:blipFill>
        <p:spPr>
          <a:xfrm>
            <a:off x="5503334" y="5568315"/>
            <a:ext cx="896514" cy="725170"/>
          </a:xfrm>
          <a:prstGeom prst="rect">
            <a:avLst/>
          </a:prstGeom>
        </p:spPr>
      </p:pic>
      <p:pic>
        <p:nvPicPr>
          <p:cNvPr id="18" name="Picture 17"/>
          <p:cNvPicPr/>
          <p:nvPr/>
        </p:nvPicPr>
        <p:blipFill>
          <a:blip r:embed="rId5">
            <a:extLst>
              <a:ext uri="{28A0092B-C50C-407E-A947-70E740481C1C}">
                <a14:useLocalDpi xmlns:a14="http://schemas.microsoft.com/office/drawing/2010/main" val="0"/>
              </a:ext>
            </a:extLst>
          </a:blip>
          <a:stretch>
            <a:fillRect/>
          </a:stretch>
        </p:blipFill>
        <p:spPr>
          <a:xfrm rot="5400000">
            <a:off x="7981154" y="5354633"/>
            <a:ext cx="744344" cy="1086055"/>
          </a:xfrm>
          <a:prstGeom prst="rect">
            <a:avLst/>
          </a:prstGeom>
        </p:spPr>
      </p:pic>
      <p:pic>
        <p:nvPicPr>
          <p:cNvPr id="19" name="Picture 18"/>
          <p:cNvPicPr/>
          <p:nvPr/>
        </p:nvPicPr>
        <p:blipFill>
          <a:blip r:embed="rId6">
            <a:extLst>
              <a:ext uri="{28A0092B-C50C-407E-A947-70E740481C1C}">
                <a14:useLocalDpi xmlns:a14="http://schemas.microsoft.com/office/drawing/2010/main" val="0"/>
              </a:ext>
            </a:extLst>
          </a:blip>
          <a:stretch>
            <a:fillRect/>
          </a:stretch>
        </p:blipFill>
        <p:spPr>
          <a:xfrm>
            <a:off x="10246202" y="5561428"/>
            <a:ext cx="738399" cy="699149"/>
          </a:xfrm>
          <a:prstGeom prst="rect">
            <a:avLst/>
          </a:prstGeom>
        </p:spPr>
      </p:pic>
      <p:sp>
        <p:nvSpPr>
          <p:cNvPr id="4" name="Date Placeholder 3"/>
          <p:cNvSpPr>
            <a:spLocks noGrp="1"/>
          </p:cNvSpPr>
          <p:nvPr>
            <p:ph type="dt" sz="half" idx="10"/>
          </p:nvPr>
        </p:nvSpPr>
        <p:spPr/>
        <p:txBody>
          <a:bodyPr/>
          <a:lstStyle/>
          <a:p>
            <a:fld id="{157ED343-5CB6-1A4C-A8DD-406764CB1972}" type="datetime1">
              <a:rPr lang="en-GB" smtClean="0"/>
              <a:t>06/05/2023</a:t>
            </a:fld>
            <a:endParaRPr lang="en-US"/>
          </a:p>
        </p:txBody>
      </p:sp>
      <p:sp>
        <p:nvSpPr>
          <p:cNvPr id="20" name="Footer Placeholder 19"/>
          <p:cNvSpPr>
            <a:spLocks noGrp="1"/>
          </p:cNvSpPr>
          <p:nvPr>
            <p:ph type="ftr" sz="quarter" idx="11"/>
          </p:nvPr>
        </p:nvSpPr>
        <p:spPr/>
        <p:txBody>
          <a:bodyPr/>
          <a:lstStyle/>
          <a:p>
            <a:r>
              <a:rPr lang="en-US"/>
              <a:t>Seloua Nedjai</a:t>
            </a:r>
          </a:p>
        </p:txBody>
      </p:sp>
    </p:spTree>
    <p:extLst>
      <p:ext uri="{BB962C8B-B14F-4D97-AF65-F5344CB8AC3E}">
        <p14:creationId xmlns:p14="http://schemas.microsoft.com/office/powerpoint/2010/main" val="11183697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defTabSz="914400" rtl="0" eaLnBrk="1" latinLnBrk="0" hangingPunct="1">
              <a:lnSpc>
                <a:spcPct val="90000"/>
              </a:lnSpc>
              <a:spcBef>
                <a:spcPct val="0"/>
              </a:spcBef>
              <a:buNone/>
            </a:pPr>
            <a:r>
              <a:rPr lang="en-US" u="sng" dirty="0"/>
              <a:t>Circle  letters  which makes the words below:</a:t>
            </a:r>
          </a:p>
        </p:txBody>
      </p:sp>
      <p:sp>
        <p:nvSpPr>
          <p:cNvPr id="3" name="Content Placeholder 2"/>
          <p:cNvSpPr>
            <a:spLocks noGrp="1"/>
          </p:cNvSpPr>
          <p:nvPr>
            <p:ph idx="1"/>
          </p:nvPr>
        </p:nvSpPr>
        <p:spPr/>
        <p:txBody>
          <a:bodyPr/>
          <a:lstStyle/>
          <a:p>
            <a:pPr marL="228600" indent="-228600" algn="r" defTabSz="914400" rtl="1" eaLnBrk="1" latinLnBrk="0" hangingPunct="1">
              <a:lnSpc>
                <a:spcPct val="90000"/>
              </a:lnSpc>
              <a:spcBef>
                <a:spcPts val="1000"/>
              </a:spcBef>
              <a:buFont typeface="Arial"/>
              <a:buChar char="•"/>
            </a:pPr>
            <a:endParaRPr lang="en-US" dirty="0"/>
          </a:p>
        </p:txBody>
      </p:sp>
      <p:sp>
        <p:nvSpPr>
          <p:cNvPr id="4" name="Rounded Rectangle 3"/>
          <p:cNvSpPr/>
          <p:nvPr/>
        </p:nvSpPr>
        <p:spPr>
          <a:xfrm>
            <a:off x="8940800" y="2216681"/>
            <a:ext cx="1811867" cy="9652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4000" dirty="0"/>
              <a:t>ممحاة</a:t>
            </a:r>
            <a:endParaRPr lang="en-US" sz="4000" dirty="0"/>
          </a:p>
        </p:txBody>
      </p:sp>
      <p:sp>
        <p:nvSpPr>
          <p:cNvPr id="5" name="Oval 4"/>
          <p:cNvSpPr/>
          <p:nvPr/>
        </p:nvSpPr>
        <p:spPr>
          <a:xfrm>
            <a:off x="8339668" y="3249349"/>
            <a:ext cx="3014132" cy="2844799"/>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marL="0" algn="ctr" defTabSz="914400" rtl="1" eaLnBrk="1" latinLnBrk="0" hangingPunct="1"/>
            <a:r>
              <a:rPr lang="ar-SA" sz="3200" dirty="0" err="1"/>
              <a:t>ح</a:t>
            </a:r>
            <a:r>
              <a:rPr lang="ar-SA" sz="3200" dirty="0"/>
              <a:t>    </a:t>
            </a:r>
            <a:r>
              <a:rPr lang="ar-SA" sz="3200" dirty="0" err="1"/>
              <a:t>م</a:t>
            </a:r>
            <a:r>
              <a:rPr lang="ar-SA" sz="3200" dirty="0"/>
              <a:t>   </a:t>
            </a:r>
            <a:r>
              <a:rPr lang="ar-SA" sz="3200" dirty="0" err="1"/>
              <a:t>م</a:t>
            </a:r>
            <a:r>
              <a:rPr lang="ar-SA" sz="3200" dirty="0"/>
              <a:t>   </a:t>
            </a:r>
            <a:r>
              <a:rPr lang="ar-SA" sz="3200" dirty="0" err="1"/>
              <a:t>ر</a:t>
            </a:r>
            <a:r>
              <a:rPr lang="ar-SA" sz="3200" dirty="0"/>
              <a:t>   </a:t>
            </a:r>
            <a:r>
              <a:rPr lang="ar-SA" sz="3200" dirty="0" err="1"/>
              <a:t>ج</a:t>
            </a:r>
            <a:r>
              <a:rPr lang="ar-SA" sz="3200" dirty="0"/>
              <a:t>  ق    ل    </a:t>
            </a:r>
            <a:r>
              <a:rPr lang="ar-SA" sz="3200" dirty="0" err="1"/>
              <a:t>م</a:t>
            </a:r>
            <a:r>
              <a:rPr lang="ar-SA" sz="3200" dirty="0"/>
              <a:t>  </a:t>
            </a:r>
          </a:p>
          <a:p>
            <a:pPr marL="0" algn="ctr" defTabSz="914400" rtl="1" eaLnBrk="1" latinLnBrk="0" hangingPunct="1"/>
            <a:r>
              <a:rPr lang="ar-SA" sz="3200" dirty="0"/>
              <a:t>   </a:t>
            </a:r>
            <a:r>
              <a:rPr lang="ar-SA" sz="3200" dirty="0" err="1"/>
              <a:t>ة</a:t>
            </a:r>
            <a:r>
              <a:rPr lang="ar-SA" sz="3200" dirty="0"/>
              <a:t>    ل     </a:t>
            </a:r>
            <a:r>
              <a:rPr lang="ar-SA" sz="3200" dirty="0" err="1"/>
              <a:t>ث</a:t>
            </a:r>
            <a:r>
              <a:rPr lang="ar-SA" sz="3200" dirty="0"/>
              <a:t>   </a:t>
            </a:r>
            <a:r>
              <a:rPr lang="ar-SA" sz="3200" dirty="0" err="1"/>
              <a:t>ر</a:t>
            </a:r>
            <a:r>
              <a:rPr lang="ar-SA" sz="3200" dirty="0"/>
              <a:t>   </a:t>
            </a:r>
            <a:r>
              <a:rPr lang="ar-SA" sz="3200" dirty="0" err="1"/>
              <a:t>ذ</a:t>
            </a:r>
            <a:r>
              <a:rPr lang="ar-SA" sz="3200" dirty="0"/>
              <a:t>    د</a:t>
            </a:r>
          </a:p>
          <a:p>
            <a:pPr marL="0" algn="ctr" defTabSz="914400" rtl="1" eaLnBrk="1" latinLnBrk="0" hangingPunct="1"/>
            <a:r>
              <a:rPr lang="ar-SA" sz="3200" dirty="0"/>
              <a:t>د   </a:t>
            </a:r>
            <a:r>
              <a:rPr lang="ar-SA" sz="3200" dirty="0" err="1"/>
              <a:t>ا</a:t>
            </a:r>
            <a:r>
              <a:rPr lang="ar-SA" sz="3200" dirty="0"/>
              <a:t>   </a:t>
            </a:r>
            <a:r>
              <a:rPr lang="ar-SA" sz="3200" dirty="0" err="1"/>
              <a:t>خ</a:t>
            </a:r>
            <a:endParaRPr lang="en-US" sz="3200" dirty="0"/>
          </a:p>
        </p:txBody>
      </p:sp>
      <p:sp>
        <p:nvSpPr>
          <p:cNvPr id="7" name="Rounded Rectangle 6"/>
          <p:cNvSpPr/>
          <p:nvPr/>
        </p:nvSpPr>
        <p:spPr>
          <a:xfrm>
            <a:off x="5846234" y="2216681"/>
            <a:ext cx="1947333" cy="9652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600"/>
              <a:t>مسطرة</a:t>
            </a:r>
            <a:endParaRPr lang="en-US" sz="3600" dirty="0"/>
          </a:p>
        </p:txBody>
      </p:sp>
      <p:sp>
        <p:nvSpPr>
          <p:cNvPr id="8" name="Oval 7"/>
          <p:cNvSpPr/>
          <p:nvPr/>
        </p:nvSpPr>
        <p:spPr>
          <a:xfrm>
            <a:off x="5418667" y="3249349"/>
            <a:ext cx="2802468" cy="277733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marL="0" algn="ctr" defTabSz="914400" rtl="1" eaLnBrk="1" latinLnBrk="0" hangingPunct="1"/>
            <a:r>
              <a:rPr lang="ar-SA" sz="3200" dirty="0" err="1"/>
              <a:t>م</a:t>
            </a:r>
            <a:r>
              <a:rPr lang="ar-SA" sz="3200" dirty="0"/>
              <a:t>  </a:t>
            </a:r>
            <a:r>
              <a:rPr lang="ar-SA" sz="3200" dirty="0" err="1"/>
              <a:t>ف</a:t>
            </a:r>
            <a:r>
              <a:rPr lang="ar-SA" sz="3200" dirty="0"/>
              <a:t>  </a:t>
            </a:r>
            <a:r>
              <a:rPr lang="ar-SA" sz="3200" dirty="0" err="1"/>
              <a:t>ر</a:t>
            </a:r>
            <a:r>
              <a:rPr lang="ar-SA" sz="3200" dirty="0"/>
              <a:t>  </a:t>
            </a:r>
            <a:r>
              <a:rPr lang="ar-SA" sz="3200" dirty="0" err="1"/>
              <a:t>ح</a:t>
            </a:r>
            <a:r>
              <a:rPr lang="ar-SA" sz="3200" dirty="0"/>
              <a:t> </a:t>
            </a:r>
            <a:r>
              <a:rPr lang="ar-SA" sz="3200" dirty="0" err="1"/>
              <a:t>ظ</a:t>
            </a:r>
            <a:r>
              <a:rPr lang="ar-SA" sz="3200" dirty="0"/>
              <a:t>  </a:t>
            </a:r>
            <a:r>
              <a:rPr lang="ar-SA" sz="3200" dirty="0" err="1"/>
              <a:t>ي</a:t>
            </a:r>
            <a:r>
              <a:rPr lang="ar-SA" sz="3200" dirty="0"/>
              <a:t>  </a:t>
            </a:r>
            <a:r>
              <a:rPr lang="ar-SA" sz="3200" dirty="0" err="1"/>
              <a:t>ط</a:t>
            </a:r>
            <a:r>
              <a:rPr lang="ar-SA" sz="3200" dirty="0"/>
              <a:t>  ص   </a:t>
            </a:r>
            <a:r>
              <a:rPr lang="ar-SA" sz="3200" dirty="0" err="1"/>
              <a:t>س</a:t>
            </a:r>
            <a:r>
              <a:rPr lang="ar-SA" sz="3200" dirty="0"/>
              <a:t>   </a:t>
            </a:r>
            <a:r>
              <a:rPr lang="ar-SA" sz="3200" dirty="0" err="1"/>
              <a:t>ر</a:t>
            </a:r>
            <a:r>
              <a:rPr lang="ar-SA" sz="3200" dirty="0"/>
              <a:t> </a:t>
            </a:r>
            <a:r>
              <a:rPr lang="ar-SA" sz="3200" dirty="0" err="1"/>
              <a:t>ة</a:t>
            </a:r>
            <a:r>
              <a:rPr lang="ar-SA" sz="3200" dirty="0"/>
              <a:t>  </a:t>
            </a:r>
            <a:r>
              <a:rPr lang="ar-SA" sz="3200" dirty="0" err="1"/>
              <a:t>ث</a:t>
            </a:r>
            <a:r>
              <a:rPr lang="ar-SA" sz="3200" dirty="0"/>
              <a:t>  ب  </a:t>
            </a:r>
            <a:r>
              <a:rPr lang="ar-SA" sz="3200" dirty="0" err="1"/>
              <a:t>ز</a:t>
            </a:r>
            <a:r>
              <a:rPr lang="ar-SA" sz="3200" dirty="0"/>
              <a:t> </a:t>
            </a:r>
            <a:r>
              <a:rPr lang="ar-SA" sz="3200" dirty="0" err="1"/>
              <a:t>ي</a:t>
            </a:r>
            <a:r>
              <a:rPr lang="ar-SA" sz="3200" dirty="0"/>
              <a:t>   ب </a:t>
            </a:r>
            <a:r>
              <a:rPr lang="ar-SA" sz="3200" dirty="0" err="1"/>
              <a:t>ي</a:t>
            </a:r>
            <a:endParaRPr lang="en-US" sz="3200" dirty="0"/>
          </a:p>
        </p:txBody>
      </p:sp>
      <p:sp>
        <p:nvSpPr>
          <p:cNvPr id="9" name="Rounded Rectangle 8"/>
          <p:cNvSpPr/>
          <p:nvPr/>
        </p:nvSpPr>
        <p:spPr>
          <a:xfrm>
            <a:off x="2751668" y="2216681"/>
            <a:ext cx="1947333" cy="9652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600"/>
              <a:t>محفظة</a:t>
            </a:r>
            <a:endParaRPr lang="en-US" sz="3600" dirty="0"/>
          </a:p>
        </p:txBody>
      </p:sp>
      <p:sp>
        <p:nvSpPr>
          <p:cNvPr id="10" name="Oval 9"/>
          <p:cNvSpPr/>
          <p:nvPr/>
        </p:nvSpPr>
        <p:spPr>
          <a:xfrm>
            <a:off x="2328334" y="3249349"/>
            <a:ext cx="2794000" cy="277733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600" dirty="0" err="1"/>
              <a:t>م</a:t>
            </a:r>
            <a:r>
              <a:rPr lang="ar-SA" sz="3600" dirty="0"/>
              <a:t> ل  ب </a:t>
            </a:r>
            <a:r>
              <a:rPr lang="ar-SA" sz="3600" dirty="0" err="1"/>
              <a:t>س</a:t>
            </a:r>
            <a:r>
              <a:rPr lang="ar-SA" sz="3600" dirty="0"/>
              <a:t> ـ</a:t>
            </a:r>
            <a:r>
              <a:rPr lang="ar-SA" sz="3600" dirty="0" err="1"/>
              <a:t>ة</a:t>
            </a:r>
            <a:r>
              <a:rPr lang="ar-SA" sz="3600" dirty="0"/>
              <a:t>  </a:t>
            </a:r>
            <a:r>
              <a:rPr lang="ar-SA" sz="3600" dirty="0" err="1"/>
              <a:t>ح</a:t>
            </a:r>
            <a:r>
              <a:rPr lang="ar-SA" sz="3600" dirty="0"/>
              <a:t>  ص </a:t>
            </a:r>
            <a:r>
              <a:rPr lang="ar-SA" sz="3600" dirty="0" err="1"/>
              <a:t>ض</a:t>
            </a:r>
            <a:r>
              <a:rPr lang="ar-SA" sz="3600" dirty="0"/>
              <a:t>  </a:t>
            </a:r>
            <a:r>
              <a:rPr lang="ar-SA" sz="3600" dirty="0" err="1"/>
              <a:t>ظ</a:t>
            </a:r>
            <a:r>
              <a:rPr lang="ar-SA" sz="3600" dirty="0"/>
              <a:t>  </a:t>
            </a:r>
            <a:r>
              <a:rPr lang="ar-SA" sz="3600" dirty="0" err="1"/>
              <a:t>ع</a:t>
            </a:r>
            <a:r>
              <a:rPr lang="ar-SA" sz="3600" dirty="0"/>
              <a:t> </a:t>
            </a:r>
            <a:r>
              <a:rPr lang="ar-SA" sz="3600" dirty="0" err="1"/>
              <a:t>ف</a:t>
            </a:r>
            <a:r>
              <a:rPr lang="ar-SA" sz="3600" dirty="0"/>
              <a:t>  ق  </a:t>
            </a:r>
            <a:r>
              <a:rPr lang="ar-SA" sz="3600" dirty="0" err="1"/>
              <a:t>ث</a:t>
            </a:r>
            <a:endParaRPr lang="en-US" sz="3600" dirty="0"/>
          </a:p>
        </p:txBody>
      </p:sp>
      <p:sp>
        <p:nvSpPr>
          <p:cNvPr id="6" name="Date Placeholder 5"/>
          <p:cNvSpPr>
            <a:spLocks noGrp="1"/>
          </p:cNvSpPr>
          <p:nvPr>
            <p:ph type="dt" sz="half" idx="10"/>
          </p:nvPr>
        </p:nvSpPr>
        <p:spPr/>
        <p:txBody>
          <a:bodyPr/>
          <a:lstStyle/>
          <a:p>
            <a:fld id="{B8350ADC-463D-8249-92EA-84651412AB27}" type="datetime1">
              <a:rPr lang="en-GB" smtClean="0"/>
              <a:t>06/05/2023</a:t>
            </a:fld>
            <a:endParaRPr lang="en-US"/>
          </a:p>
        </p:txBody>
      </p:sp>
      <p:sp>
        <p:nvSpPr>
          <p:cNvPr id="11" name="Footer Placeholder 10"/>
          <p:cNvSpPr>
            <a:spLocks noGrp="1"/>
          </p:cNvSpPr>
          <p:nvPr>
            <p:ph type="ftr" sz="quarter" idx="11"/>
          </p:nvPr>
        </p:nvSpPr>
        <p:spPr/>
        <p:txBody>
          <a:bodyPr/>
          <a:lstStyle/>
          <a:p>
            <a:r>
              <a:rPr lang="en-US"/>
              <a:t>Seloua Nedjai</a:t>
            </a:r>
          </a:p>
        </p:txBody>
      </p:sp>
    </p:spTree>
    <p:extLst>
      <p:ext uri="{BB962C8B-B14F-4D97-AF65-F5344CB8AC3E}">
        <p14:creationId xmlns:p14="http://schemas.microsoft.com/office/powerpoint/2010/main" val="8816902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u="sng" dirty="0" err="1"/>
              <a:t>Cirle</a:t>
            </a:r>
            <a:r>
              <a:rPr lang="en-US" sz="3200" u="sng" dirty="0"/>
              <a:t> the naughty letters in the following words</a:t>
            </a:r>
          </a:p>
        </p:txBody>
      </p:sp>
      <p:sp>
        <p:nvSpPr>
          <p:cNvPr id="3" name="Content Placeholder 2"/>
          <p:cNvSpPr>
            <a:spLocks noGrp="1"/>
          </p:cNvSpPr>
          <p:nvPr>
            <p:ph idx="1"/>
          </p:nvPr>
        </p:nvSpPr>
        <p:spPr/>
        <p:txBody>
          <a:bodyPr/>
          <a:lstStyle/>
          <a:p>
            <a:pPr marL="228600" indent="-228600" algn="r" defTabSz="914400" rtl="1" eaLnBrk="1" latinLnBrk="0" hangingPunct="1">
              <a:lnSpc>
                <a:spcPct val="90000"/>
              </a:lnSpc>
              <a:spcBef>
                <a:spcPts val="1000"/>
              </a:spcBef>
              <a:buFont typeface="Arial"/>
              <a:buChar char="•"/>
            </a:pPr>
            <a:endParaRPr lang="en-US" dirty="0"/>
          </a:p>
        </p:txBody>
      </p:sp>
      <p:sp>
        <p:nvSpPr>
          <p:cNvPr id="5" name="Rounded Rectangle 4"/>
          <p:cNvSpPr/>
          <p:nvPr/>
        </p:nvSpPr>
        <p:spPr>
          <a:xfrm>
            <a:off x="9381067" y="1964267"/>
            <a:ext cx="1828798" cy="914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SA" sz="4400" dirty="0"/>
              <a:t>مِبْرَاةٌ</a:t>
            </a:r>
            <a:endParaRPr lang="en-US" sz="4400" dirty="0"/>
          </a:p>
        </p:txBody>
      </p:sp>
      <p:sp>
        <p:nvSpPr>
          <p:cNvPr id="6" name="Rounded Rectangle 5"/>
          <p:cNvSpPr/>
          <p:nvPr/>
        </p:nvSpPr>
        <p:spPr>
          <a:xfrm>
            <a:off x="7459132" y="1964267"/>
            <a:ext cx="1778000" cy="914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4400" dirty="0"/>
              <a:t>مقلمة</a:t>
            </a:r>
            <a:endParaRPr lang="en-US" sz="4400" dirty="0"/>
          </a:p>
        </p:txBody>
      </p:sp>
      <p:sp>
        <p:nvSpPr>
          <p:cNvPr id="7" name="Rounded Rectangle 6"/>
          <p:cNvSpPr/>
          <p:nvPr/>
        </p:nvSpPr>
        <p:spPr>
          <a:xfrm>
            <a:off x="5875863" y="1964267"/>
            <a:ext cx="1456270" cy="914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600" dirty="0"/>
              <a:t>كراس</a:t>
            </a:r>
            <a:endParaRPr lang="en-US" sz="3600" dirty="0"/>
          </a:p>
        </p:txBody>
      </p:sp>
      <p:sp>
        <p:nvSpPr>
          <p:cNvPr id="8" name="Rounded Rectangle 7"/>
          <p:cNvSpPr/>
          <p:nvPr/>
        </p:nvSpPr>
        <p:spPr>
          <a:xfrm>
            <a:off x="4309530" y="1964267"/>
            <a:ext cx="1439334" cy="914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600"/>
              <a:t>مقص</a:t>
            </a:r>
            <a:endParaRPr lang="en-US" sz="3600" dirty="0"/>
          </a:p>
        </p:txBody>
      </p:sp>
      <p:sp>
        <p:nvSpPr>
          <p:cNvPr id="9" name="Rounded Rectangle 8"/>
          <p:cNvSpPr/>
          <p:nvPr/>
        </p:nvSpPr>
        <p:spPr>
          <a:xfrm>
            <a:off x="3022597" y="1964267"/>
            <a:ext cx="1142998" cy="914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4400" dirty="0"/>
              <a:t>قلم</a:t>
            </a:r>
            <a:endParaRPr lang="en-US" sz="4400" dirty="0"/>
          </a:p>
        </p:txBody>
      </p:sp>
      <p:sp>
        <p:nvSpPr>
          <p:cNvPr id="10" name="Rounded Rectangle 9"/>
          <p:cNvSpPr/>
          <p:nvPr/>
        </p:nvSpPr>
        <p:spPr>
          <a:xfrm>
            <a:off x="1109132" y="1964266"/>
            <a:ext cx="1642533" cy="94826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600" dirty="0"/>
              <a:t>محفظة</a:t>
            </a:r>
            <a:endParaRPr lang="en-US" sz="3600" dirty="0"/>
          </a:p>
        </p:txBody>
      </p:sp>
      <p:sp>
        <p:nvSpPr>
          <p:cNvPr id="12" name="TextBox 11"/>
          <p:cNvSpPr txBox="1"/>
          <p:nvPr/>
        </p:nvSpPr>
        <p:spPr>
          <a:xfrm>
            <a:off x="1109132" y="3200399"/>
            <a:ext cx="3056463" cy="461665"/>
          </a:xfrm>
          <a:prstGeom prst="rect">
            <a:avLst/>
          </a:prstGeom>
          <a:noFill/>
        </p:spPr>
        <p:txBody>
          <a:bodyPr wrap="square" rtlCol="0">
            <a:spAutoFit/>
          </a:bodyPr>
          <a:lstStyle/>
          <a:p>
            <a:pPr marL="0" algn="l" defTabSz="914400" rtl="0" eaLnBrk="1" latinLnBrk="0" hangingPunct="1"/>
            <a:r>
              <a:rPr lang="en-US" sz="2400" u="sng" dirty="0"/>
              <a:t>Practice writing</a:t>
            </a:r>
          </a:p>
        </p:txBody>
      </p:sp>
      <p:sp>
        <p:nvSpPr>
          <p:cNvPr id="13" name="Rounded Rectangle 12"/>
          <p:cNvSpPr/>
          <p:nvPr/>
        </p:nvSpPr>
        <p:spPr>
          <a:xfrm>
            <a:off x="1109132" y="3843867"/>
            <a:ext cx="10100733" cy="8128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r" rtl="1"/>
            <a:r>
              <a:rPr lang="ar-SA" sz="4000" dirty="0"/>
              <a:t>محفظة  </a:t>
            </a:r>
            <a:r>
              <a:rPr lang="ar-SA" sz="4000" dirty="0">
                <a:solidFill>
                  <a:srgbClr val="FFC000"/>
                </a:solidFill>
              </a:rPr>
              <a:t>محفظة  محفظة  محفظة   محفظة   محفظة   محفظة</a:t>
            </a:r>
            <a:endParaRPr lang="en-US" sz="4000" dirty="0">
              <a:solidFill>
                <a:srgbClr val="FFC000"/>
              </a:solidFill>
            </a:endParaRPr>
          </a:p>
        </p:txBody>
      </p:sp>
      <p:sp>
        <p:nvSpPr>
          <p:cNvPr id="14" name="Rounded Rectangle 13"/>
          <p:cNvSpPr/>
          <p:nvPr/>
        </p:nvSpPr>
        <p:spPr>
          <a:xfrm>
            <a:off x="1109132" y="4826000"/>
            <a:ext cx="10100734" cy="89746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r" defTabSz="914400" rtl="1" eaLnBrk="1" latinLnBrk="0" hangingPunct="1"/>
            <a:r>
              <a:rPr lang="ar-SA" sz="4000" dirty="0"/>
              <a:t>مقلمة </a:t>
            </a:r>
            <a:r>
              <a:rPr lang="ar-SA" sz="4000" dirty="0">
                <a:solidFill>
                  <a:srgbClr val="FFC000"/>
                </a:solidFill>
              </a:rPr>
              <a:t> مقلمة  مقلمة  مقلمة  مقلمة  مقلمة  مقلمة  مقلمة  مقلمة</a:t>
            </a:r>
            <a:endParaRPr lang="en-US" sz="4000" dirty="0">
              <a:solidFill>
                <a:srgbClr val="FFC000"/>
              </a:solidFill>
            </a:endParaRPr>
          </a:p>
        </p:txBody>
      </p:sp>
      <p:sp>
        <p:nvSpPr>
          <p:cNvPr id="4" name="Date Placeholder 3"/>
          <p:cNvSpPr>
            <a:spLocks noGrp="1"/>
          </p:cNvSpPr>
          <p:nvPr>
            <p:ph type="dt" sz="half" idx="10"/>
          </p:nvPr>
        </p:nvSpPr>
        <p:spPr/>
        <p:txBody>
          <a:bodyPr/>
          <a:lstStyle/>
          <a:p>
            <a:fld id="{D6C6EA30-DAD8-4E4F-9372-54D7B0251D34}" type="datetime1">
              <a:rPr lang="en-GB" smtClean="0"/>
              <a:t>06/05/2023</a:t>
            </a:fld>
            <a:endParaRPr lang="en-US"/>
          </a:p>
        </p:txBody>
      </p:sp>
      <p:sp>
        <p:nvSpPr>
          <p:cNvPr id="11" name="Footer Placeholder 10"/>
          <p:cNvSpPr>
            <a:spLocks noGrp="1"/>
          </p:cNvSpPr>
          <p:nvPr>
            <p:ph type="ftr" sz="quarter" idx="11"/>
          </p:nvPr>
        </p:nvSpPr>
        <p:spPr/>
        <p:txBody>
          <a:bodyPr/>
          <a:lstStyle/>
          <a:p>
            <a:r>
              <a:rPr lang="en-US"/>
              <a:t>Seloua Nedjai</a:t>
            </a:r>
          </a:p>
        </p:txBody>
      </p:sp>
    </p:spTree>
    <p:extLst>
      <p:ext uri="{BB962C8B-B14F-4D97-AF65-F5344CB8AC3E}">
        <p14:creationId xmlns:p14="http://schemas.microsoft.com/office/powerpoint/2010/main" val="2739552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defTabSz="914400" rtl="0" eaLnBrk="1" latinLnBrk="0" hangingPunct="1">
              <a:lnSpc>
                <a:spcPct val="90000"/>
              </a:lnSpc>
              <a:spcBef>
                <a:spcPct val="0"/>
              </a:spcBef>
              <a:buNone/>
            </a:pPr>
            <a:r>
              <a:rPr lang="en-GB" sz="3200" u="sng" dirty="0"/>
              <a:t>Circle the right name for each item:</a:t>
            </a:r>
            <a:endParaRPr lang="en-US" sz="3200" u="sng"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10280650" y="1845733"/>
            <a:ext cx="1073150" cy="1218936"/>
          </a:xfrm>
          <a:prstGeom prst="rect">
            <a:avLst/>
          </a:prstGeom>
        </p:spPr>
      </p:pic>
      <p:cxnSp>
        <p:nvCxnSpPr>
          <p:cNvPr id="6" name="Straight Arrow Connector 5"/>
          <p:cNvCxnSpPr/>
          <p:nvPr/>
        </p:nvCxnSpPr>
        <p:spPr>
          <a:xfrm flipH="1" flipV="1">
            <a:off x="9381067" y="1964267"/>
            <a:ext cx="762000" cy="4910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9211733" y="2709333"/>
            <a:ext cx="931334" cy="169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9533467" y="2912533"/>
            <a:ext cx="747183" cy="5080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Rounded Rectangle 10"/>
          <p:cNvSpPr/>
          <p:nvPr/>
        </p:nvSpPr>
        <p:spPr>
          <a:xfrm>
            <a:off x="8111067" y="1690688"/>
            <a:ext cx="1100666" cy="51911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200"/>
              <a:t>مبراة</a:t>
            </a:r>
            <a:endParaRPr lang="en-US" sz="3200" dirty="0"/>
          </a:p>
        </p:txBody>
      </p:sp>
      <p:sp>
        <p:nvSpPr>
          <p:cNvPr id="12" name="Rounded Rectangle 11"/>
          <p:cNvSpPr/>
          <p:nvPr/>
        </p:nvSpPr>
        <p:spPr>
          <a:xfrm>
            <a:off x="7857067" y="2455333"/>
            <a:ext cx="1236133" cy="4572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200" dirty="0"/>
              <a:t>ممحاة</a:t>
            </a:r>
            <a:endParaRPr lang="en-US" sz="3200" dirty="0"/>
          </a:p>
        </p:txBody>
      </p:sp>
      <p:sp>
        <p:nvSpPr>
          <p:cNvPr id="13" name="Rounded Rectangle 12"/>
          <p:cNvSpPr/>
          <p:nvPr/>
        </p:nvSpPr>
        <p:spPr>
          <a:xfrm>
            <a:off x="8111067" y="3264429"/>
            <a:ext cx="1354667" cy="54186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200" dirty="0"/>
              <a:t>مسطرة</a:t>
            </a:r>
            <a:endParaRPr lang="en-US" sz="3200" dirty="0"/>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rot="9163529">
            <a:off x="10451505" y="4471523"/>
            <a:ext cx="744344" cy="1086055"/>
          </a:xfrm>
          <a:prstGeom prst="rect">
            <a:avLst/>
          </a:prstGeom>
        </p:spPr>
      </p:pic>
      <p:cxnSp>
        <p:nvCxnSpPr>
          <p:cNvPr id="16" name="Straight Arrow Connector 15"/>
          <p:cNvCxnSpPr/>
          <p:nvPr/>
        </p:nvCxnSpPr>
        <p:spPr>
          <a:xfrm flipH="1" flipV="1">
            <a:off x="9211733" y="4642378"/>
            <a:ext cx="695325" cy="3190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9093200" y="5386723"/>
            <a:ext cx="81385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9533467" y="5554133"/>
            <a:ext cx="609600" cy="5249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Rounded Rectangle 20"/>
          <p:cNvSpPr/>
          <p:nvPr/>
        </p:nvSpPr>
        <p:spPr>
          <a:xfrm>
            <a:off x="7857067" y="4233333"/>
            <a:ext cx="1236133" cy="56858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4000" dirty="0"/>
              <a:t>مقلمة</a:t>
            </a:r>
            <a:endParaRPr lang="en-US" sz="4000" dirty="0"/>
          </a:p>
        </p:txBody>
      </p:sp>
      <p:sp>
        <p:nvSpPr>
          <p:cNvPr id="22" name="Rounded Rectangle 21"/>
          <p:cNvSpPr/>
          <p:nvPr/>
        </p:nvSpPr>
        <p:spPr>
          <a:xfrm>
            <a:off x="7857067" y="5103089"/>
            <a:ext cx="1236133" cy="56726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200"/>
              <a:t>مسطرة</a:t>
            </a:r>
            <a:endParaRPr lang="en-US" sz="3200" dirty="0"/>
          </a:p>
        </p:txBody>
      </p:sp>
      <p:sp>
        <p:nvSpPr>
          <p:cNvPr id="23" name="Rounded Rectangle 22"/>
          <p:cNvSpPr/>
          <p:nvPr/>
        </p:nvSpPr>
        <p:spPr>
          <a:xfrm>
            <a:off x="8365067" y="5962791"/>
            <a:ext cx="1067430" cy="5588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4000"/>
              <a:t>قلم</a:t>
            </a:r>
            <a:endParaRPr lang="en-US" sz="4000" dirty="0"/>
          </a:p>
        </p:txBody>
      </p:sp>
      <p:pic>
        <p:nvPicPr>
          <p:cNvPr id="24" name="Picture 23"/>
          <p:cNvPicPr/>
          <p:nvPr/>
        </p:nvPicPr>
        <p:blipFill>
          <a:blip r:embed="rId4">
            <a:extLst>
              <a:ext uri="{28A0092B-C50C-407E-A947-70E740481C1C}">
                <a14:useLocalDpi xmlns:a14="http://schemas.microsoft.com/office/drawing/2010/main" val="0"/>
              </a:ext>
            </a:extLst>
          </a:blip>
          <a:stretch>
            <a:fillRect/>
          </a:stretch>
        </p:blipFill>
        <p:spPr>
          <a:xfrm>
            <a:off x="6585692" y="1896533"/>
            <a:ext cx="896514" cy="1038278"/>
          </a:xfrm>
          <a:prstGeom prst="rect">
            <a:avLst/>
          </a:prstGeom>
        </p:spPr>
      </p:pic>
      <p:cxnSp>
        <p:nvCxnSpPr>
          <p:cNvPr id="26" name="Straight Arrow Connector 25"/>
          <p:cNvCxnSpPr/>
          <p:nvPr/>
        </p:nvCxnSpPr>
        <p:spPr>
          <a:xfrm flipH="1" flipV="1">
            <a:off x="5743680" y="1878185"/>
            <a:ext cx="693103" cy="3640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24" idx="1"/>
          </p:cNvCxnSpPr>
          <p:nvPr/>
        </p:nvCxnSpPr>
        <p:spPr>
          <a:xfrm flipH="1">
            <a:off x="5892589" y="2415672"/>
            <a:ext cx="693103" cy="323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a:off x="6084462" y="2626687"/>
            <a:ext cx="439103" cy="3553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Rounded Rectangle 30"/>
          <p:cNvSpPr/>
          <p:nvPr/>
        </p:nvSpPr>
        <p:spPr>
          <a:xfrm>
            <a:off x="4148666" y="1497394"/>
            <a:ext cx="1473199" cy="555771"/>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600" dirty="0"/>
              <a:t>كراس</a:t>
            </a:r>
            <a:endParaRPr lang="en-US" sz="3600" dirty="0"/>
          </a:p>
        </p:txBody>
      </p:sp>
      <p:sp>
        <p:nvSpPr>
          <p:cNvPr id="32" name="Rounded Rectangle 31"/>
          <p:cNvSpPr/>
          <p:nvPr/>
        </p:nvSpPr>
        <p:spPr>
          <a:xfrm>
            <a:off x="4368800" y="2227907"/>
            <a:ext cx="1320800" cy="51302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600" dirty="0"/>
              <a:t>مقص</a:t>
            </a:r>
            <a:endParaRPr lang="en-US" sz="3600" dirty="0"/>
          </a:p>
        </p:txBody>
      </p:sp>
      <p:sp>
        <p:nvSpPr>
          <p:cNvPr id="33" name="Rounded Rectangle 32"/>
          <p:cNvSpPr/>
          <p:nvPr/>
        </p:nvSpPr>
        <p:spPr>
          <a:xfrm>
            <a:off x="4612959" y="2843788"/>
            <a:ext cx="1202266" cy="46626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200" dirty="0"/>
              <a:t>محفظة</a:t>
            </a:r>
            <a:endParaRPr lang="en-US" sz="3200" dirty="0"/>
          </a:p>
        </p:txBody>
      </p:sp>
      <p:pic>
        <p:nvPicPr>
          <p:cNvPr id="34" name="Picture 33"/>
          <p:cNvPicPr/>
          <p:nvPr/>
        </p:nvPicPr>
        <p:blipFill>
          <a:blip r:embed="rId5">
            <a:extLst>
              <a:ext uri="{28A0092B-C50C-407E-A947-70E740481C1C}">
                <a14:useLocalDpi xmlns:a14="http://schemas.microsoft.com/office/drawing/2010/main" val="0"/>
              </a:ext>
            </a:extLst>
          </a:blip>
          <a:stretch>
            <a:fillRect/>
          </a:stretch>
        </p:blipFill>
        <p:spPr>
          <a:xfrm>
            <a:off x="5979163" y="4309949"/>
            <a:ext cx="1594111" cy="1237771"/>
          </a:xfrm>
          <a:prstGeom prst="rect">
            <a:avLst/>
          </a:prstGeom>
        </p:spPr>
      </p:pic>
      <p:cxnSp>
        <p:nvCxnSpPr>
          <p:cNvPr id="36" name="Straight Arrow Connector 35"/>
          <p:cNvCxnSpPr/>
          <p:nvPr/>
        </p:nvCxnSpPr>
        <p:spPr>
          <a:xfrm flipH="1" flipV="1">
            <a:off x="5703462" y="4309949"/>
            <a:ext cx="762000" cy="2634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H="1">
            <a:off x="5416121" y="4929454"/>
            <a:ext cx="753532" cy="25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H="1">
            <a:off x="5711561" y="5286917"/>
            <a:ext cx="625580" cy="2836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5" name="Rounded Rectangle 44"/>
          <p:cNvSpPr/>
          <p:nvPr/>
        </p:nvSpPr>
        <p:spPr>
          <a:xfrm>
            <a:off x="4202012" y="3937311"/>
            <a:ext cx="1405466" cy="601451"/>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600" dirty="0"/>
              <a:t>مسطرة</a:t>
            </a:r>
            <a:endParaRPr lang="en-US" sz="3600" dirty="0"/>
          </a:p>
        </p:txBody>
      </p:sp>
      <p:sp>
        <p:nvSpPr>
          <p:cNvPr id="46" name="Rounded Rectangle 45"/>
          <p:cNvSpPr/>
          <p:nvPr/>
        </p:nvSpPr>
        <p:spPr>
          <a:xfrm>
            <a:off x="4153017" y="4692760"/>
            <a:ext cx="1214109" cy="59882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600" dirty="0"/>
              <a:t>مقلمة</a:t>
            </a:r>
            <a:endParaRPr lang="en-US" sz="3600" dirty="0"/>
          </a:p>
        </p:txBody>
      </p:sp>
      <p:sp>
        <p:nvSpPr>
          <p:cNvPr id="47" name="Rounded Rectangle 46"/>
          <p:cNvSpPr/>
          <p:nvPr/>
        </p:nvSpPr>
        <p:spPr>
          <a:xfrm>
            <a:off x="4148666" y="5447921"/>
            <a:ext cx="1448964" cy="574436"/>
          </a:xfrm>
          <a:prstGeom prst="roundRect">
            <a:avLst>
              <a:gd name="adj" fmla="val 19615"/>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600" dirty="0"/>
              <a:t>مقص</a:t>
            </a:r>
            <a:endParaRPr lang="en-US" sz="3600" dirty="0"/>
          </a:p>
        </p:txBody>
      </p:sp>
      <p:pic>
        <p:nvPicPr>
          <p:cNvPr id="48" name="Picture 47"/>
          <p:cNvPicPr/>
          <p:nvPr/>
        </p:nvPicPr>
        <p:blipFill>
          <a:blip r:embed="rId6">
            <a:extLst>
              <a:ext uri="{28A0092B-C50C-407E-A947-70E740481C1C}">
                <a14:useLocalDpi xmlns:a14="http://schemas.microsoft.com/office/drawing/2010/main" val="0"/>
              </a:ext>
            </a:extLst>
          </a:blip>
          <a:stretch>
            <a:fillRect/>
          </a:stretch>
        </p:blipFill>
        <p:spPr>
          <a:xfrm>
            <a:off x="2689378" y="1964267"/>
            <a:ext cx="1024205" cy="901401"/>
          </a:xfrm>
          <a:prstGeom prst="rect">
            <a:avLst/>
          </a:prstGeom>
        </p:spPr>
      </p:pic>
      <p:cxnSp>
        <p:nvCxnSpPr>
          <p:cNvPr id="50" name="Straight Arrow Connector 49"/>
          <p:cNvCxnSpPr/>
          <p:nvPr/>
        </p:nvCxnSpPr>
        <p:spPr>
          <a:xfrm flipH="1" flipV="1">
            <a:off x="1947333" y="1994188"/>
            <a:ext cx="572711" cy="1820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flipH="1">
            <a:off x="1913467" y="2609331"/>
            <a:ext cx="77591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flipH="1">
            <a:off x="2301422" y="2843788"/>
            <a:ext cx="545840" cy="3227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5" name="Rounded Rectangle 54"/>
          <p:cNvSpPr/>
          <p:nvPr/>
        </p:nvSpPr>
        <p:spPr>
          <a:xfrm>
            <a:off x="547311" y="1690688"/>
            <a:ext cx="1230689" cy="55156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600"/>
              <a:t>مبراة</a:t>
            </a:r>
            <a:endParaRPr lang="en-US" sz="3600" dirty="0"/>
          </a:p>
        </p:txBody>
      </p:sp>
      <p:sp>
        <p:nvSpPr>
          <p:cNvPr id="56" name="Rounded Rectangle 55"/>
          <p:cNvSpPr/>
          <p:nvPr/>
        </p:nvSpPr>
        <p:spPr>
          <a:xfrm>
            <a:off x="547311" y="2439199"/>
            <a:ext cx="1231537" cy="55720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200" dirty="0"/>
              <a:t>قلم</a:t>
            </a:r>
            <a:endParaRPr lang="en-US" sz="3200" dirty="0"/>
          </a:p>
        </p:txBody>
      </p:sp>
      <p:sp>
        <p:nvSpPr>
          <p:cNvPr id="57" name="Rounded Rectangle 56"/>
          <p:cNvSpPr/>
          <p:nvPr/>
        </p:nvSpPr>
        <p:spPr>
          <a:xfrm>
            <a:off x="645638" y="3125955"/>
            <a:ext cx="1405467" cy="54186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600" dirty="0"/>
              <a:t>مقص</a:t>
            </a:r>
            <a:endParaRPr lang="en-US" sz="3600" dirty="0"/>
          </a:p>
        </p:txBody>
      </p:sp>
      <p:pic>
        <p:nvPicPr>
          <p:cNvPr id="58" name="Picture 5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622902" y="4361345"/>
            <a:ext cx="1194249" cy="1110651"/>
          </a:xfrm>
          <a:prstGeom prst="rect">
            <a:avLst/>
          </a:prstGeom>
        </p:spPr>
      </p:pic>
      <p:cxnSp>
        <p:nvCxnSpPr>
          <p:cNvPr id="60" name="Straight Arrow Connector 59"/>
          <p:cNvCxnSpPr/>
          <p:nvPr/>
        </p:nvCxnSpPr>
        <p:spPr>
          <a:xfrm flipH="1" flipV="1">
            <a:off x="1531249" y="4361346"/>
            <a:ext cx="978958" cy="3314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flipH="1">
            <a:off x="1531249" y="5103089"/>
            <a:ext cx="77017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flipH="1">
            <a:off x="1778000" y="5570551"/>
            <a:ext cx="732207" cy="3922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5" name="Rounded Rectangle 64"/>
          <p:cNvSpPr/>
          <p:nvPr/>
        </p:nvSpPr>
        <p:spPr>
          <a:xfrm>
            <a:off x="254000" y="4080933"/>
            <a:ext cx="1277249" cy="56144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600" dirty="0"/>
              <a:t>مقص</a:t>
            </a:r>
            <a:endParaRPr lang="en-US" sz="3600" dirty="0"/>
          </a:p>
        </p:txBody>
      </p:sp>
      <p:sp>
        <p:nvSpPr>
          <p:cNvPr id="66" name="Rounded Rectangle 65"/>
          <p:cNvSpPr/>
          <p:nvPr/>
        </p:nvSpPr>
        <p:spPr>
          <a:xfrm>
            <a:off x="254000" y="4801922"/>
            <a:ext cx="1277249" cy="64599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600" dirty="0"/>
              <a:t>قلم</a:t>
            </a:r>
            <a:endParaRPr lang="en-US" sz="3600" dirty="0"/>
          </a:p>
        </p:txBody>
      </p:sp>
      <p:sp>
        <p:nvSpPr>
          <p:cNvPr id="67" name="Rounded Rectangle 66"/>
          <p:cNvSpPr/>
          <p:nvPr/>
        </p:nvSpPr>
        <p:spPr>
          <a:xfrm>
            <a:off x="340704" y="5663802"/>
            <a:ext cx="1354667" cy="601531"/>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600" dirty="0"/>
              <a:t>ممحاة</a:t>
            </a:r>
            <a:endParaRPr lang="en-US" sz="3600" dirty="0"/>
          </a:p>
        </p:txBody>
      </p:sp>
      <p:sp>
        <p:nvSpPr>
          <p:cNvPr id="3" name="Date Placeholder 2"/>
          <p:cNvSpPr>
            <a:spLocks noGrp="1"/>
          </p:cNvSpPr>
          <p:nvPr>
            <p:ph type="dt" sz="half" idx="10"/>
          </p:nvPr>
        </p:nvSpPr>
        <p:spPr/>
        <p:txBody>
          <a:bodyPr/>
          <a:lstStyle/>
          <a:p>
            <a:fld id="{5A04024C-A5F0-654E-A8CC-9D339D6B2455}" type="datetime1">
              <a:rPr lang="en-GB" smtClean="0"/>
              <a:t>06/05/2023</a:t>
            </a:fld>
            <a:endParaRPr lang="en-US"/>
          </a:p>
        </p:txBody>
      </p:sp>
      <p:sp>
        <p:nvSpPr>
          <p:cNvPr id="5" name="Footer Placeholder 4"/>
          <p:cNvSpPr>
            <a:spLocks noGrp="1"/>
          </p:cNvSpPr>
          <p:nvPr>
            <p:ph type="ftr" sz="quarter" idx="11"/>
          </p:nvPr>
        </p:nvSpPr>
        <p:spPr/>
        <p:txBody>
          <a:bodyPr/>
          <a:lstStyle/>
          <a:p>
            <a:r>
              <a:rPr lang="en-US"/>
              <a:t>Seloua Nedjai</a:t>
            </a:r>
          </a:p>
        </p:txBody>
      </p:sp>
    </p:spTree>
    <p:extLst>
      <p:ext uri="{BB962C8B-B14F-4D97-AF65-F5344CB8AC3E}">
        <p14:creationId xmlns:p14="http://schemas.microsoft.com/office/powerpoint/2010/main" val="3844426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defTabSz="914400" rtl="0" eaLnBrk="1" latinLnBrk="0" hangingPunct="1">
              <a:lnSpc>
                <a:spcPct val="90000"/>
              </a:lnSpc>
              <a:spcBef>
                <a:spcPct val="0"/>
              </a:spcBef>
              <a:buNone/>
            </a:pPr>
            <a:r>
              <a:rPr lang="en-US" sz="2800" u="sng" dirty="0"/>
              <a:t>Circle the letter matching the one in the word</a:t>
            </a:r>
            <a:br>
              <a:rPr lang="en-US" sz="2800" u="sng" dirty="0"/>
            </a:br>
            <a:r>
              <a:rPr lang="en-US" sz="2800" u="sng" dirty="0"/>
              <a:t>is the letter in the beginning middle or end</a:t>
            </a:r>
          </a:p>
        </p:txBody>
      </p:sp>
      <p:sp>
        <p:nvSpPr>
          <p:cNvPr id="3" name="Content Placeholder 2"/>
          <p:cNvSpPr>
            <a:spLocks noGrp="1"/>
          </p:cNvSpPr>
          <p:nvPr>
            <p:ph idx="1"/>
          </p:nvPr>
        </p:nvSpPr>
        <p:spPr/>
        <p:txBody>
          <a:bodyPr>
            <a:normAutofit fontScale="92500"/>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ar-SA" dirty="0"/>
          </a:p>
          <a:p>
            <a:pPr marL="0" marR="0" lvl="0" indent="0" algn="r" defTabSz="914400" rtl="1" eaLnBrk="1" fontAlgn="auto" latinLnBrk="0" hangingPunct="1">
              <a:lnSpc>
                <a:spcPct val="100000"/>
              </a:lnSpc>
              <a:spcBef>
                <a:spcPts val="0"/>
              </a:spcBef>
              <a:spcAft>
                <a:spcPts val="0"/>
              </a:spcAft>
              <a:buClrTx/>
              <a:buSzTx/>
              <a:buFontTx/>
              <a:buNone/>
              <a:tabLst/>
              <a:defRPr/>
            </a:pPr>
            <a:endParaRPr lang="ar-SA" dirty="0"/>
          </a:p>
          <a:p>
            <a:pPr marL="0" marR="0" lvl="0" indent="0" algn="r" defTabSz="914400" rtl="1" eaLnBrk="1" fontAlgn="auto" latinLnBrk="0" hangingPunct="1">
              <a:lnSpc>
                <a:spcPct val="100000"/>
              </a:lnSpc>
              <a:spcBef>
                <a:spcPts val="0"/>
              </a:spcBef>
              <a:spcAft>
                <a:spcPts val="0"/>
              </a:spcAft>
              <a:buClrTx/>
              <a:buSzTx/>
              <a:buFontTx/>
              <a:buNone/>
              <a:tabLst/>
              <a:defRPr/>
            </a:pPr>
            <a:endParaRPr lang="ar-SA" dirty="0"/>
          </a:p>
          <a:p>
            <a:pPr marL="0" marR="0" lvl="0" indent="0" algn="r" defTabSz="914400" rtl="1" eaLnBrk="1" fontAlgn="auto" latinLnBrk="0" hangingPunct="1">
              <a:lnSpc>
                <a:spcPct val="100000"/>
              </a:lnSpc>
              <a:spcBef>
                <a:spcPts val="0"/>
              </a:spcBef>
              <a:spcAft>
                <a:spcPts val="0"/>
              </a:spcAft>
              <a:buClrTx/>
              <a:buSzTx/>
              <a:buFontTx/>
              <a:buNone/>
              <a:tabLst/>
              <a:defRPr/>
            </a:pPr>
            <a:r>
              <a:rPr lang="ar-SA" sz="4000" dirty="0"/>
              <a:t>      </a:t>
            </a:r>
            <a:r>
              <a:rPr lang="ar-SA" sz="4000" dirty="0" err="1"/>
              <a:t>م</a:t>
            </a:r>
            <a:r>
              <a:rPr lang="ar-SA" sz="4000" dirty="0"/>
              <a:t>ـ    ـ</a:t>
            </a:r>
            <a:r>
              <a:rPr lang="ar-SA" sz="4000" dirty="0" err="1"/>
              <a:t>م</a:t>
            </a:r>
            <a:r>
              <a:rPr lang="ar-SA" sz="4000" dirty="0"/>
              <a:t>ـ   ـ</a:t>
            </a:r>
            <a:r>
              <a:rPr lang="ar-SA" sz="4000" dirty="0" err="1"/>
              <a:t>م</a:t>
            </a:r>
            <a:r>
              <a:rPr lang="ar-SA" sz="4000" dirty="0"/>
              <a:t>      </a:t>
            </a:r>
            <a:r>
              <a:rPr lang="ar-SA" sz="4000" dirty="0" err="1"/>
              <a:t>س</a:t>
            </a:r>
            <a:r>
              <a:rPr lang="ar-SA" sz="4000" dirty="0"/>
              <a:t>ـ  ـ</a:t>
            </a:r>
            <a:r>
              <a:rPr lang="ar-SA" sz="4000" dirty="0" err="1"/>
              <a:t>س</a:t>
            </a:r>
            <a:r>
              <a:rPr lang="ar-SA" sz="4000" dirty="0"/>
              <a:t>ـ  </a:t>
            </a:r>
            <a:r>
              <a:rPr lang="ar-SA" sz="4000" dirty="0" err="1"/>
              <a:t>س</a:t>
            </a:r>
            <a:r>
              <a:rPr lang="ar-SA" sz="4000" dirty="0"/>
              <a:t>     بـ  ـبـ  ـب      صـ  ـصـ  ـص</a:t>
            </a:r>
          </a:p>
          <a:p>
            <a:pPr marL="0" marR="0" lvl="0" indent="0" algn="r" defTabSz="914400" rtl="1" eaLnBrk="1" fontAlgn="auto" latinLnBrk="0" hangingPunct="1">
              <a:lnSpc>
                <a:spcPct val="100000"/>
              </a:lnSpc>
              <a:spcBef>
                <a:spcPts val="0"/>
              </a:spcBef>
              <a:spcAft>
                <a:spcPts val="0"/>
              </a:spcAft>
              <a:buClrTx/>
              <a:buSzTx/>
              <a:buFontTx/>
              <a:buNone/>
              <a:tabLst/>
              <a:defRPr/>
            </a:pPr>
            <a:endParaRPr lang="ar-SA" sz="4000" dirty="0"/>
          </a:p>
          <a:p>
            <a:pPr marL="0" marR="0" lvl="0" indent="0" algn="r" defTabSz="914400" rtl="1" eaLnBrk="1" fontAlgn="auto" latinLnBrk="0" hangingPunct="1">
              <a:lnSpc>
                <a:spcPct val="100000"/>
              </a:lnSpc>
              <a:spcBef>
                <a:spcPts val="0"/>
              </a:spcBef>
              <a:spcAft>
                <a:spcPts val="0"/>
              </a:spcAft>
              <a:buClrTx/>
              <a:buSzTx/>
              <a:buFontTx/>
              <a:buNone/>
              <a:tabLst/>
              <a:defRPr/>
            </a:pPr>
            <a:endParaRPr lang="ar-SA" sz="4000" dirty="0"/>
          </a:p>
          <a:p>
            <a:pPr marL="0" marR="0" lvl="0" indent="0" algn="r" defTabSz="914400" rtl="1" eaLnBrk="1" fontAlgn="auto" latinLnBrk="0" hangingPunct="1">
              <a:lnSpc>
                <a:spcPct val="100000"/>
              </a:lnSpc>
              <a:spcBef>
                <a:spcPts val="0"/>
              </a:spcBef>
              <a:spcAft>
                <a:spcPts val="0"/>
              </a:spcAft>
              <a:buClrTx/>
              <a:buSzTx/>
              <a:buFontTx/>
              <a:buNone/>
              <a:tabLst/>
              <a:defRPr/>
            </a:pPr>
            <a:endParaRPr lang="ar-SA" sz="4000" dirty="0"/>
          </a:p>
          <a:p>
            <a:pPr marL="0" marR="0" lvl="0" indent="0" algn="r" defTabSz="914400" rtl="1" eaLnBrk="1" fontAlgn="auto" latinLnBrk="0" hangingPunct="1">
              <a:lnSpc>
                <a:spcPct val="100000"/>
              </a:lnSpc>
              <a:spcBef>
                <a:spcPts val="0"/>
              </a:spcBef>
              <a:spcAft>
                <a:spcPts val="0"/>
              </a:spcAft>
              <a:buClrTx/>
              <a:buSzTx/>
              <a:buFontTx/>
              <a:buNone/>
              <a:tabLst/>
              <a:defRPr/>
            </a:pPr>
            <a:r>
              <a:rPr lang="ar-SA" sz="4000" dirty="0"/>
              <a:t>      </a:t>
            </a:r>
            <a:r>
              <a:rPr lang="ar-SA" sz="4000" dirty="0" err="1"/>
              <a:t>ح</a:t>
            </a:r>
            <a:r>
              <a:rPr lang="ar-SA" sz="4000" dirty="0"/>
              <a:t>ـ  ـ</a:t>
            </a:r>
            <a:r>
              <a:rPr lang="ar-SA" sz="4000" dirty="0" err="1"/>
              <a:t>ح</a:t>
            </a:r>
            <a:r>
              <a:rPr lang="ar-SA" sz="4000" dirty="0"/>
              <a:t>ـ  ـ</a:t>
            </a:r>
            <a:r>
              <a:rPr lang="ar-SA" sz="4000" dirty="0" err="1"/>
              <a:t>ح</a:t>
            </a:r>
            <a:r>
              <a:rPr lang="ar-SA" sz="4000" dirty="0"/>
              <a:t>          </a:t>
            </a:r>
            <a:r>
              <a:rPr lang="ar-SA" sz="4000" dirty="0" err="1"/>
              <a:t>ر</a:t>
            </a:r>
            <a:r>
              <a:rPr lang="ar-SA" sz="4000" dirty="0"/>
              <a:t>  ـ</a:t>
            </a:r>
            <a:r>
              <a:rPr lang="ar-SA" sz="4000" dirty="0" err="1"/>
              <a:t>ر</a:t>
            </a:r>
            <a:r>
              <a:rPr lang="ar-SA" sz="4000" dirty="0"/>
              <a:t>        كـ   ـكـ  ـك      قـ  ـقـ   ـق</a:t>
            </a:r>
          </a:p>
        </p:txBody>
      </p:sp>
      <p:sp>
        <p:nvSpPr>
          <p:cNvPr id="4" name="Rounded Rectangle 3"/>
          <p:cNvSpPr/>
          <p:nvPr/>
        </p:nvSpPr>
        <p:spPr>
          <a:xfrm>
            <a:off x="8534400" y="2116667"/>
            <a:ext cx="1778000" cy="77893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600" dirty="0"/>
              <a:t>ممحاة</a:t>
            </a:r>
            <a:endParaRPr lang="en-US" sz="3600" dirty="0"/>
          </a:p>
        </p:txBody>
      </p:sp>
      <p:sp>
        <p:nvSpPr>
          <p:cNvPr id="5" name="Rounded Rectangle 4"/>
          <p:cNvSpPr/>
          <p:nvPr/>
        </p:nvSpPr>
        <p:spPr>
          <a:xfrm>
            <a:off x="6003234" y="2116667"/>
            <a:ext cx="1775791" cy="77893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600" dirty="0"/>
              <a:t>مسطرة</a:t>
            </a:r>
            <a:endParaRPr lang="en-US" sz="3600" dirty="0"/>
          </a:p>
        </p:txBody>
      </p:sp>
      <p:sp>
        <p:nvSpPr>
          <p:cNvPr id="6" name="Rounded Rectangle 5"/>
          <p:cNvSpPr/>
          <p:nvPr/>
        </p:nvSpPr>
        <p:spPr>
          <a:xfrm>
            <a:off x="3776870" y="2116666"/>
            <a:ext cx="1696278" cy="77893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600" dirty="0"/>
              <a:t>مبراة</a:t>
            </a:r>
            <a:endParaRPr lang="en-US" sz="3600" dirty="0"/>
          </a:p>
        </p:txBody>
      </p:sp>
      <p:sp>
        <p:nvSpPr>
          <p:cNvPr id="7" name="Rounded Rectangle 6"/>
          <p:cNvSpPr/>
          <p:nvPr/>
        </p:nvSpPr>
        <p:spPr>
          <a:xfrm>
            <a:off x="1406387" y="2123291"/>
            <a:ext cx="1802296" cy="79513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600" dirty="0"/>
              <a:t>مقص</a:t>
            </a:r>
            <a:endParaRPr lang="en-US" sz="3600" dirty="0"/>
          </a:p>
        </p:txBody>
      </p:sp>
      <p:sp>
        <p:nvSpPr>
          <p:cNvPr id="8" name="Rounded Rectangle 7"/>
          <p:cNvSpPr/>
          <p:nvPr/>
        </p:nvSpPr>
        <p:spPr>
          <a:xfrm>
            <a:off x="8534400" y="4399722"/>
            <a:ext cx="1881809" cy="71561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600" dirty="0"/>
              <a:t>محفظة</a:t>
            </a:r>
            <a:endParaRPr lang="en-US" sz="3600" dirty="0"/>
          </a:p>
        </p:txBody>
      </p:sp>
      <p:sp>
        <p:nvSpPr>
          <p:cNvPr id="10" name="Rounded Rectangle 9"/>
          <p:cNvSpPr/>
          <p:nvPr/>
        </p:nvSpPr>
        <p:spPr>
          <a:xfrm>
            <a:off x="6096000" y="4399722"/>
            <a:ext cx="1934817" cy="70236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600" dirty="0"/>
              <a:t>مسطرة</a:t>
            </a:r>
            <a:endParaRPr lang="en-US" sz="3600" dirty="0"/>
          </a:p>
        </p:txBody>
      </p:sp>
      <p:sp>
        <p:nvSpPr>
          <p:cNvPr id="11" name="Rounded Rectangle 10"/>
          <p:cNvSpPr/>
          <p:nvPr/>
        </p:nvSpPr>
        <p:spPr>
          <a:xfrm>
            <a:off x="4055165" y="4386472"/>
            <a:ext cx="1537252" cy="75537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600" dirty="0"/>
              <a:t>كراس</a:t>
            </a:r>
            <a:endParaRPr lang="en-US" sz="3600" dirty="0"/>
          </a:p>
        </p:txBody>
      </p:sp>
      <p:sp>
        <p:nvSpPr>
          <p:cNvPr id="12" name="Rounded Rectangle 11"/>
          <p:cNvSpPr/>
          <p:nvPr/>
        </p:nvSpPr>
        <p:spPr>
          <a:xfrm>
            <a:off x="1406387" y="4359967"/>
            <a:ext cx="1694622" cy="80838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600" dirty="0"/>
              <a:t>مقلمة</a:t>
            </a:r>
            <a:endParaRPr lang="en-US" sz="3600" dirty="0"/>
          </a:p>
        </p:txBody>
      </p:sp>
      <p:sp>
        <p:nvSpPr>
          <p:cNvPr id="9" name="Date Placeholder 8"/>
          <p:cNvSpPr>
            <a:spLocks noGrp="1"/>
          </p:cNvSpPr>
          <p:nvPr>
            <p:ph type="dt" sz="half" idx="10"/>
          </p:nvPr>
        </p:nvSpPr>
        <p:spPr/>
        <p:txBody>
          <a:bodyPr/>
          <a:lstStyle/>
          <a:p>
            <a:fld id="{FD6733DB-A784-514E-8361-77632E8E3B27}" type="datetime1">
              <a:rPr lang="en-GB" smtClean="0"/>
              <a:t>06/05/2023</a:t>
            </a:fld>
            <a:endParaRPr lang="en-US"/>
          </a:p>
        </p:txBody>
      </p:sp>
      <p:sp>
        <p:nvSpPr>
          <p:cNvPr id="13" name="Footer Placeholder 12"/>
          <p:cNvSpPr>
            <a:spLocks noGrp="1"/>
          </p:cNvSpPr>
          <p:nvPr>
            <p:ph type="ftr" sz="quarter" idx="11"/>
          </p:nvPr>
        </p:nvSpPr>
        <p:spPr/>
        <p:txBody>
          <a:bodyPr/>
          <a:lstStyle/>
          <a:p>
            <a:r>
              <a:rPr lang="en-US"/>
              <a:t>Seloua Nedjai</a:t>
            </a:r>
          </a:p>
        </p:txBody>
      </p:sp>
    </p:spTree>
    <p:extLst>
      <p:ext uri="{BB962C8B-B14F-4D97-AF65-F5344CB8AC3E}">
        <p14:creationId xmlns:p14="http://schemas.microsoft.com/office/powerpoint/2010/main" val="1166372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defTabSz="914400" rtl="0" eaLnBrk="1" latinLnBrk="0" hangingPunct="1">
              <a:lnSpc>
                <a:spcPct val="90000"/>
              </a:lnSpc>
              <a:spcBef>
                <a:spcPct val="0"/>
              </a:spcBef>
              <a:buNone/>
            </a:pPr>
            <a:r>
              <a:rPr lang="en-GB" dirty="0"/>
              <a:t>Dear Parent</a:t>
            </a:r>
            <a:br>
              <a:rPr lang="en-GB" dirty="0"/>
            </a:br>
            <a:r>
              <a:rPr lang="ar-SA" dirty="0"/>
              <a:t>السلام عليكم</a:t>
            </a:r>
            <a:endParaRPr lang="en-US" dirty="0"/>
          </a:p>
        </p:txBody>
      </p:sp>
      <p:sp>
        <p:nvSpPr>
          <p:cNvPr id="3" name="Content Placeholder 2"/>
          <p:cNvSpPr>
            <a:spLocks noGrp="1"/>
          </p:cNvSpPr>
          <p:nvPr>
            <p:ph idx="1"/>
          </p:nvPr>
        </p:nvSpPr>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600" dirty="0"/>
              <a:t>This is a worksheet prepared to suit different level , it help the less able one and can challenge the most able one.</a:t>
            </a:r>
          </a:p>
          <a:p>
            <a:pPr marL="0" marR="0" lvl="0" indent="0" defTabSz="914400" eaLnBrk="1" fontAlgn="auto" latinLnBrk="0" hangingPunct="1">
              <a:lnSpc>
                <a:spcPct val="100000"/>
              </a:lnSpc>
              <a:spcBef>
                <a:spcPts val="0"/>
              </a:spcBef>
              <a:spcAft>
                <a:spcPts val="0"/>
              </a:spcAft>
              <a:buClrTx/>
              <a:buSzTx/>
              <a:buFontTx/>
              <a:buNone/>
              <a:tabLst/>
              <a:defRPr/>
            </a:pPr>
            <a:r>
              <a:rPr lang="en-US" sz="1600" dirty="0"/>
              <a:t>Please encourage your child to work independently.</a:t>
            </a:r>
          </a:p>
          <a:p>
            <a:pPr marL="0" marR="0" lvl="0" indent="0" defTabSz="914400" eaLnBrk="1" fontAlgn="auto" latinLnBrk="0" hangingPunct="1">
              <a:lnSpc>
                <a:spcPct val="100000"/>
              </a:lnSpc>
              <a:spcBef>
                <a:spcPts val="0"/>
              </a:spcBef>
              <a:spcAft>
                <a:spcPts val="0"/>
              </a:spcAft>
              <a:buClrTx/>
              <a:buSzTx/>
              <a:buFontTx/>
              <a:buNone/>
              <a:tabLst/>
              <a:defRPr/>
            </a:pPr>
            <a:r>
              <a:rPr lang="en-US" sz="1600" dirty="0"/>
              <a:t> the school stationary vocabulary was already provided, advise them to use the vocabulary and let them try to complete the task without help. It is important for the teacher to know where the child is struggling to be able to support him/her, please make a note below of the area where you child was struggling and we will help him/her.  The aim is one sheet per day.  </a:t>
            </a:r>
            <a:endParaRPr lang="ar-SA" sz="1600" dirty="0"/>
          </a:p>
          <a:p>
            <a:pPr marL="0" marR="0" lvl="0" indent="0" defTabSz="914400" eaLnBrk="1" fontAlgn="auto" latinLnBrk="0" hangingPunct="1">
              <a:lnSpc>
                <a:spcPct val="100000"/>
              </a:lnSpc>
              <a:spcBef>
                <a:spcPts val="0"/>
              </a:spcBef>
              <a:spcAft>
                <a:spcPts val="0"/>
              </a:spcAft>
              <a:buClrTx/>
              <a:buSzTx/>
              <a:buFontTx/>
              <a:buNone/>
              <a:tabLst/>
              <a:defRPr/>
            </a:pPr>
            <a:r>
              <a:rPr lang="ar-SA" sz="1600" dirty="0"/>
              <a:t>الله الموفق</a:t>
            </a:r>
          </a:p>
          <a:p>
            <a:pPr marL="0" marR="0" lvl="0" indent="0" defTabSz="914400" eaLnBrk="1" fontAlgn="auto" latinLnBrk="0" hangingPunct="1">
              <a:lnSpc>
                <a:spcPct val="100000"/>
              </a:lnSpc>
              <a:spcBef>
                <a:spcPts val="0"/>
              </a:spcBef>
              <a:spcAft>
                <a:spcPts val="0"/>
              </a:spcAft>
              <a:buClrTx/>
              <a:buSzTx/>
              <a:buFontTx/>
              <a:buNone/>
              <a:tabLst/>
              <a:defRPr/>
            </a:pPr>
            <a:r>
              <a:rPr lang="en-GB" sz="1600" dirty="0"/>
              <a:t>Seloua </a:t>
            </a:r>
            <a:r>
              <a:rPr lang="en-GB" sz="1600" dirty="0" err="1"/>
              <a:t>Nedjai</a:t>
            </a:r>
            <a:endParaRPr lang="en-GB" sz="1600" dirty="0"/>
          </a:p>
          <a:p>
            <a:pPr marL="0" marR="0" lvl="0" indent="0" defTabSz="914400" eaLnBrk="1" fontAlgn="auto" latinLnBrk="0" hangingPunct="1">
              <a:lnSpc>
                <a:spcPct val="100000"/>
              </a:lnSpc>
              <a:spcBef>
                <a:spcPts val="0"/>
              </a:spcBef>
              <a:spcAft>
                <a:spcPts val="0"/>
              </a:spcAft>
              <a:buClrTx/>
              <a:buSzTx/>
              <a:buFontTx/>
              <a:buNone/>
              <a:tabLst/>
              <a:defRPr/>
            </a:pPr>
            <a:endParaRPr lang="en-GB" sz="1600" dirty="0"/>
          </a:p>
          <a:p>
            <a:pPr marL="0" marR="0" lvl="0" indent="0" defTabSz="914400" eaLnBrk="1" fontAlgn="auto" latinLnBrk="0" hangingPunct="1">
              <a:lnSpc>
                <a:spcPct val="100000"/>
              </a:lnSpc>
              <a:spcBef>
                <a:spcPts val="0"/>
              </a:spcBef>
              <a:spcAft>
                <a:spcPts val="0"/>
              </a:spcAft>
              <a:buClrTx/>
              <a:buSzTx/>
              <a:buFontTx/>
              <a:buNone/>
              <a:tabLst/>
              <a:defRPr/>
            </a:pPr>
            <a:endParaRPr lang="en-US" sz="1600" dirty="0"/>
          </a:p>
        </p:txBody>
      </p:sp>
      <p:sp>
        <p:nvSpPr>
          <p:cNvPr id="4" name="Date Placeholder 3"/>
          <p:cNvSpPr>
            <a:spLocks noGrp="1"/>
          </p:cNvSpPr>
          <p:nvPr>
            <p:ph type="dt" sz="half" idx="10"/>
          </p:nvPr>
        </p:nvSpPr>
        <p:spPr/>
        <p:txBody>
          <a:bodyPr/>
          <a:lstStyle/>
          <a:p>
            <a:fld id="{08284C09-CFF1-C34E-8113-6AEC1EFD8EE7}" type="datetime1">
              <a:rPr lang="en-GB" smtClean="0"/>
              <a:t>06/05/2023</a:t>
            </a:fld>
            <a:endParaRPr lang="en-US"/>
          </a:p>
        </p:txBody>
      </p:sp>
      <p:sp>
        <p:nvSpPr>
          <p:cNvPr id="5" name="Footer Placeholder 4"/>
          <p:cNvSpPr>
            <a:spLocks noGrp="1"/>
          </p:cNvSpPr>
          <p:nvPr>
            <p:ph type="ftr" sz="quarter" idx="11"/>
          </p:nvPr>
        </p:nvSpPr>
        <p:spPr/>
        <p:txBody>
          <a:bodyPr/>
          <a:lstStyle/>
          <a:p>
            <a:r>
              <a:rPr lang="en-US"/>
              <a:t>Seloua Nedjai</a:t>
            </a:r>
          </a:p>
        </p:txBody>
      </p:sp>
      <p:sp>
        <p:nvSpPr>
          <p:cNvPr id="6" name="Rounded Rectangle 5"/>
          <p:cNvSpPr/>
          <p:nvPr/>
        </p:nvSpPr>
        <p:spPr>
          <a:xfrm>
            <a:off x="1228725" y="3971925"/>
            <a:ext cx="9744075" cy="201453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r>
              <a:rPr lang="en-US" b="1" u="sng" dirty="0"/>
              <a:t>Parents comment</a:t>
            </a:r>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9133185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3886200" cy="383880"/>
          </a:xfrm>
        </p:spPr>
        <p:txBody>
          <a:bodyPr>
            <a:normAutofit/>
          </a:bodyPr>
          <a:lstStyle/>
          <a:p>
            <a:pPr algn="l" defTabSz="914400" rtl="0" eaLnBrk="1" latinLnBrk="0" hangingPunct="1">
              <a:lnSpc>
                <a:spcPct val="90000"/>
              </a:lnSpc>
              <a:spcBef>
                <a:spcPct val="0"/>
              </a:spcBef>
              <a:buNone/>
            </a:pPr>
            <a:r>
              <a:rPr lang="en-US" sz="1800" u="sng" dirty="0"/>
              <a:t>Match the word to </a:t>
            </a:r>
            <a:r>
              <a:rPr lang="en-US" sz="1800" u="sng"/>
              <a:t>the correct spelling:</a:t>
            </a:r>
            <a:endParaRPr lang="en-US" sz="1800" u="sng" dirty="0"/>
          </a:p>
        </p:txBody>
      </p:sp>
      <p:sp>
        <p:nvSpPr>
          <p:cNvPr id="3" name="Content Placeholder 2"/>
          <p:cNvSpPr>
            <a:spLocks noGrp="1"/>
          </p:cNvSpPr>
          <p:nvPr>
            <p:ph idx="1"/>
          </p:nvPr>
        </p:nvSpPr>
        <p:spPr/>
        <p:txBody>
          <a:bodyPr>
            <a:norm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ar-SA" dirty="0"/>
          </a:p>
          <a:p>
            <a:pPr marL="0" marR="0" lvl="0" indent="0" algn="r" defTabSz="914400" rtl="1" eaLnBrk="1" fontAlgn="auto" latinLnBrk="0" hangingPunct="1">
              <a:lnSpc>
                <a:spcPct val="100000"/>
              </a:lnSpc>
              <a:spcBef>
                <a:spcPts val="0"/>
              </a:spcBef>
              <a:spcAft>
                <a:spcPts val="0"/>
              </a:spcAft>
              <a:buClrTx/>
              <a:buSzTx/>
              <a:buFontTx/>
              <a:buNone/>
              <a:tabLst/>
              <a:defRPr/>
            </a:pPr>
            <a:endParaRPr lang="ar-SA" dirty="0"/>
          </a:p>
          <a:p>
            <a:pPr marL="0" marR="0" lvl="0" indent="0" algn="r" defTabSz="914400" rtl="1" eaLnBrk="1" fontAlgn="auto" latinLnBrk="0" hangingPunct="1">
              <a:lnSpc>
                <a:spcPct val="100000"/>
              </a:lnSpc>
              <a:spcBef>
                <a:spcPts val="0"/>
              </a:spcBef>
              <a:spcAft>
                <a:spcPts val="0"/>
              </a:spcAft>
              <a:buClrTx/>
              <a:buSzTx/>
              <a:buFontTx/>
              <a:buNone/>
              <a:tabLst/>
              <a:defRPr/>
            </a:pPr>
            <a:endParaRPr lang="ar-SA" dirty="0"/>
          </a:p>
          <a:p>
            <a:pPr marL="0" marR="0" lvl="0" indent="0" algn="r" defTabSz="914400" rtl="1" eaLnBrk="1" fontAlgn="auto" latinLnBrk="0" hangingPunct="1">
              <a:lnSpc>
                <a:spcPct val="100000"/>
              </a:lnSpc>
              <a:spcBef>
                <a:spcPts val="0"/>
              </a:spcBef>
              <a:spcAft>
                <a:spcPts val="0"/>
              </a:spcAft>
              <a:buClrTx/>
              <a:buSzTx/>
              <a:buFontTx/>
              <a:buNone/>
              <a:tabLst/>
              <a:defRPr/>
            </a:pPr>
            <a:endParaRPr lang="ar-SA" sz="4000" dirty="0"/>
          </a:p>
          <a:p>
            <a:pPr marL="0" marR="0" lvl="0" indent="0" algn="r" defTabSz="914400" rtl="1" eaLnBrk="1" fontAlgn="auto" latinLnBrk="0" hangingPunct="1">
              <a:lnSpc>
                <a:spcPct val="100000"/>
              </a:lnSpc>
              <a:spcBef>
                <a:spcPts val="0"/>
              </a:spcBef>
              <a:spcAft>
                <a:spcPts val="0"/>
              </a:spcAft>
              <a:buClrTx/>
              <a:buSzTx/>
              <a:buFontTx/>
              <a:buNone/>
              <a:tabLst/>
              <a:defRPr/>
            </a:pPr>
            <a:endParaRPr lang="ar-SA" sz="4000" dirty="0"/>
          </a:p>
          <a:p>
            <a:pPr marL="0" marR="0" lvl="0" indent="0" algn="r" defTabSz="914400" rtl="1" eaLnBrk="1" fontAlgn="auto" latinLnBrk="0" hangingPunct="1">
              <a:lnSpc>
                <a:spcPct val="100000"/>
              </a:lnSpc>
              <a:spcBef>
                <a:spcPts val="0"/>
              </a:spcBef>
              <a:spcAft>
                <a:spcPts val="0"/>
              </a:spcAft>
              <a:buClrTx/>
              <a:buSzTx/>
              <a:buFontTx/>
              <a:buNone/>
              <a:tabLst/>
              <a:defRPr/>
            </a:pPr>
            <a:endParaRPr lang="ar-SA" sz="4000" dirty="0"/>
          </a:p>
        </p:txBody>
      </p:sp>
      <p:sp>
        <p:nvSpPr>
          <p:cNvPr id="4" name="Rounded Rectangle 3"/>
          <p:cNvSpPr/>
          <p:nvPr/>
        </p:nvSpPr>
        <p:spPr>
          <a:xfrm>
            <a:off x="9051033" y="1550145"/>
            <a:ext cx="1778000" cy="64399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600" dirty="0"/>
              <a:t>ممحاة</a:t>
            </a:r>
            <a:endParaRPr lang="en-US" sz="3600" dirty="0"/>
          </a:p>
        </p:txBody>
      </p:sp>
      <p:sp>
        <p:nvSpPr>
          <p:cNvPr id="6" name="Rounded Rectangle 5"/>
          <p:cNvSpPr/>
          <p:nvPr/>
        </p:nvSpPr>
        <p:spPr>
          <a:xfrm>
            <a:off x="9066671" y="930379"/>
            <a:ext cx="1535670" cy="51649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600" dirty="0"/>
              <a:t>مبراة</a:t>
            </a:r>
            <a:endParaRPr lang="en-US" sz="3600" dirty="0"/>
          </a:p>
        </p:txBody>
      </p:sp>
      <p:sp>
        <p:nvSpPr>
          <p:cNvPr id="7" name="Rounded Rectangle 6"/>
          <p:cNvSpPr/>
          <p:nvPr/>
        </p:nvSpPr>
        <p:spPr>
          <a:xfrm>
            <a:off x="9193291" y="4887440"/>
            <a:ext cx="1490720" cy="59733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600" dirty="0"/>
              <a:t>مقص</a:t>
            </a:r>
            <a:endParaRPr lang="en-US" sz="3600" dirty="0"/>
          </a:p>
        </p:txBody>
      </p:sp>
      <p:sp>
        <p:nvSpPr>
          <p:cNvPr id="8" name="Rounded Rectangle 7"/>
          <p:cNvSpPr/>
          <p:nvPr/>
        </p:nvSpPr>
        <p:spPr>
          <a:xfrm>
            <a:off x="8971243" y="2467263"/>
            <a:ext cx="1829904" cy="58605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600" dirty="0"/>
              <a:t>محفظة</a:t>
            </a:r>
            <a:endParaRPr lang="en-US" sz="3600" dirty="0"/>
          </a:p>
        </p:txBody>
      </p:sp>
      <p:sp>
        <p:nvSpPr>
          <p:cNvPr id="10" name="Rounded Rectangle 9"/>
          <p:cNvSpPr/>
          <p:nvPr/>
        </p:nvSpPr>
        <p:spPr>
          <a:xfrm>
            <a:off x="8971242" y="3311236"/>
            <a:ext cx="1934817" cy="57136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600" dirty="0"/>
              <a:t>مسطرة</a:t>
            </a:r>
            <a:endParaRPr lang="en-US" sz="3600" dirty="0"/>
          </a:p>
        </p:txBody>
      </p:sp>
      <p:sp>
        <p:nvSpPr>
          <p:cNvPr id="11" name="Rounded Rectangle 10"/>
          <p:cNvSpPr/>
          <p:nvPr/>
        </p:nvSpPr>
        <p:spPr>
          <a:xfrm>
            <a:off x="9260833" y="4039111"/>
            <a:ext cx="1423178" cy="69181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600" dirty="0"/>
              <a:t>كراس</a:t>
            </a:r>
            <a:endParaRPr lang="en-US" sz="3600" dirty="0"/>
          </a:p>
        </p:txBody>
      </p:sp>
      <p:sp>
        <p:nvSpPr>
          <p:cNvPr id="12" name="Rounded Rectangle 11"/>
          <p:cNvSpPr/>
          <p:nvPr/>
        </p:nvSpPr>
        <p:spPr>
          <a:xfrm>
            <a:off x="9235886" y="5641281"/>
            <a:ext cx="1448125" cy="65214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600" dirty="0"/>
              <a:t>مقلمة</a:t>
            </a:r>
            <a:endParaRPr lang="en-US" sz="3600" dirty="0"/>
          </a:p>
        </p:txBody>
      </p:sp>
      <p:sp>
        <p:nvSpPr>
          <p:cNvPr id="9" name="Date Placeholder 8"/>
          <p:cNvSpPr>
            <a:spLocks noGrp="1"/>
          </p:cNvSpPr>
          <p:nvPr>
            <p:ph type="dt" sz="half" idx="10"/>
          </p:nvPr>
        </p:nvSpPr>
        <p:spPr/>
        <p:txBody>
          <a:bodyPr/>
          <a:lstStyle/>
          <a:p>
            <a:fld id="{28B819D7-5F6E-0741-A003-E3385A48DEB7}" type="datetime1">
              <a:rPr lang="en-GB" smtClean="0"/>
              <a:t>06/05/2023</a:t>
            </a:fld>
            <a:endParaRPr lang="en-US"/>
          </a:p>
        </p:txBody>
      </p:sp>
      <p:sp>
        <p:nvSpPr>
          <p:cNvPr id="13" name="Footer Placeholder 12"/>
          <p:cNvSpPr>
            <a:spLocks noGrp="1"/>
          </p:cNvSpPr>
          <p:nvPr>
            <p:ph type="ftr" sz="quarter" idx="11"/>
          </p:nvPr>
        </p:nvSpPr>
        <p:spPr/>
        <p:txBody>
          <a:bodyPr/>
          <a:lstStyle/>
          <a:p>
            <a:r>
              <a:rPr lang="en-US"/>
              <a:t>Seloua Nedjai</a:t>
            </a:r>
          </a:p>
        </p:txBody>
      </p:sp>
      <p:sp>
        <p:nvSpPr>
          <p:cNvPr id="14" name="Rounded Rectangle 13"/>
          <p:cNvSpPr/>
          <p:nvPr/>
        </p:nvSpPr>
        <p:spPr>
          <a:xfrm>
            <a:off x="1364671" y="988726"/>
            <a:ext cx="1607127" cy="56159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200" dirty="0"/>
              <a:t>ك </a:t>
            </a:r>
            <a:r>
              <a:rPr lang="ar-SA" sz="3200" dirty="0" err="1"/>
              <a:t>ر</a:t>
            </a:r>
            <a:r>
              <a:rPr lang="ar-SA" sz="3200" dirty="0"/>
              <a:t> </a:t>
            </a:r>
            <a:r>
              <a:rPr lang="ar-SA" sz="3200" dirty="0" err="1"/>
              <a:t>ا</a:t>
            </a:r>
            <a:r>
              <a:rPr lang="ar-SA" sz="3200" dirty="0"/>
              <a:t> </a:t>
            </a:r>
            <a:r>
              <a:rPr lang="ar-SA" sz="3200" dirty="0" err="1"/>
              <a:t>س</a:t>
            </a:r>
            <a:endParaRPr lang="en-US" sz="3200" dirty="0"/>
          </a:p>
        </p:txBody>
      </p:sp>
      <p:sp>
        <p:nvSpPr>
          <p:cNvPr id="16" name="Rounded Rectangle 15"/>
          <p:cNvSpPr/>
          <p:nvPr/>
        </p:nvSpPr>
        <p:spPr>
          <a:xfrm>
            <a:off x="1208375" y="1616609"/>
            <a:ext cx="1863437" cy="55720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600" dirty="0" err="1"/>
              <a:t>م</a:t>
            </a:r>
            <a:r>
              <a:rPr lang="ar-SA" sz="3600" dirty="0"/>
              <a:t> ق ص</a:t>
            </a:r>
            <a:endParaRPr lang="en-US" sz="3600" dirty="0"/>
          </a:p>
        </p:txBody>
      </p:sp>
      <p:sp>
        <p:nvSpPr>
          <p:cNvPr id="17" name="Rounded Rectangle 16"/>
          <p:cNvSpPr/>
          <p:nvPr/>
        </p:nvSpPr>
        <p:spPr>
          <a:xfrm>
            <a:off x="1183265" y="2290278"/>
            <a:ext cx="1937904" cy="62934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600" dirty="0" err="1"/>
              <a:t>م</a:t>
            </a:r>
            <a:r>
              <a:rPr lang="ar-SA" sz="3600" dirty="0"/>
              <a:t> </a:t>
            </a:r>
            <a:r>
              <a:rPr lang="ar-SA" sz="3600" dirty="0" err="1"/>
              <a:t>س</a:t>
            </a:r>
            <a:r>
              <a:rPr lang="ar-SA" sz="3600" dirty="0"/>
              <a:t> </a:t>
            </a:r>
            <a:r>
              <a:rPr lang="ar-SA" sz="3600" dirty="0" err="1"/>
              <a:t>ط</a:t>
            </a:r>
            <a:r>
              <a:rPr lang="ar-SA" sz="3600" dirty="0"/>
              <a:t> </a:t>
            </a:r>
            <a:r>
              <a:rPr lang="ar-SA" sz="3600" dirty="0" err="1"/>
              <a:t>ر</a:t>
            </a:r>
            <a:r>
              <a:rPr lang="ar-SA" sz="3600" dirty="0"/>
              <a:t> </a:t>
            </a:r>
            <a:r>
              <a:rPr lang="ar-SA" sz="3600" dirty="0" err="1"/>
              <a:t>ة</a:t>
            </a:r>
            <a:endParaRPr lang="en-US" sz="3600" dirty="0"/>
          </a:p>
        </p:txBody>
      </p:sp>
      <p:sp>
        <p:nvSpPr>
          <p:cNvPr id="18" name="Rounded Rectangle 17"/>
          <p:cNvSpPr/>
          <p:nvPr/>
        </p:nvSpPr>
        <p:spPr>
          <a:xfrm>
            <a:off x="1171142" y="3066479"/>
            <a:ext cx="1937904" cy="57899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400" dirty="0" err="1"/>
              <a:t>م</a:t>
            </a:r>
            <a:r>
              <a:rPr lang="ar-SA" sz="4400" dirty="0"/>
              <a:t> </a:t>
            </a:r>
            <a:r>
              <a:rPr lang="ar-SA" sz="4400" dirty="0" err="1"/>
              <a:t>م</a:t>
            </a:r>
            <a:r>
              <a:rPr lang="ar-SA" sz="4400" dirty="0"/>
              <a:t> </a:t>
            </a:r>
            <a:r>
              <a:rPr lang="ar-SA" sz="4400" dirty="0" err="1"/>
              <a:t>ح</a:t>
            </a:r>
            <a:r>
              <a:rPr lang="ar-SA" sz="4400" dirty="0"/>
              <a:t> </a:t>
            </a:r>
            <a:r>
              <a:rPr lang="ar-SA" sz="4400" dirty="0" err="1"/>
              <a:t>ا</a:t>
            </a:r>
            <a:r>
              <a:rPr lang="ar-SA" sz="4400" dirty="0"/>
              <a:t> </a:t>
            </a:r>
            <a:r>
              <a:rPr lang="ar-SA" sz="4400" dirty="0" err="1"/>
              <a:t>ة</a:t>
            </a:r>
            <a:endParaRPr lang="en-US" sz="4400" dirty="0"/>
          </a:p>
        </p:txBody>
      </p:sp>
      <p:sp>
        <p:nvSpPr>
          <p:cNvPr id="19" name="Rounded Rectangle 18"/>
          <p:cNvSpPr/>
          <p:nvPr/>
        </p:nvSpPr>
        <p:spPr>
          <a:xfrm>
            <a:off x="1108364" y="3784250"/>
            <a:ext cx="2063461" cy="66501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600" dirty="0" err="1"/>
              <a:t>م</a:t>
            </a:r>
            <a:r>
              <a:rPr lang="ar-SA" sz="3600" dirty="0"/>
              <a:t> ب </a:t>
            </a:r>
            <a:r>
              <a:rPr lang="ar-SA" sz="3600" dirty="0" err="1"/>
              <a:t>ر</a:t>
            </a:r>
            <a:r>
              <a:rPr lang="ar-SA" sz="3600" dirty="0"/>
              <a:t> </a:t>
            </a:r>
            <a:r>
              <a:rPr lang="ar-SA" sz="3600" dirty="0" err="1"/>
              <a:t>ا</a:t>
            </a:r>
            <a:r>
              <a:rPr lang="ar-SA" sz="3600" dirty="0"/>
              <a:t> </a:t>
            </a:r>
            <a:r>
              <a:rPr lang="ar-SA" sz="3600" dirty="0" err="1"/>
              <a:t>ة</a:t>
            </a:r>
            <a:endParaRPr lang="en-US" sz="3600" dirty="0"/>
          </a:p>
        </p:txBody>
      </p:sp>
      <p:sp>
        <p:nvSpPr>
          <p:cNvPr id="20" name="Rounded Rectangle 19"/>
          <p:cNvSpPr/>
          <p:nvPr/>
        </p:nvSpPr>
        <p:spPr>
          <a:xfrm>
            <a:off x="1136505" y="4594786"/>
            <a:ext cx="2033154" cy="69272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600" dirty="0" err="1"/>
              <a:t>م</a:t>
            </a:r>
            <a:r>
              <a:rPr lang="ar-SA" sz="3600" dirty="0"/>
              <a:t> ق ل </a:t>
            </a:r>
            <a:r>
              <a:rPr lang="ar-SA" sz="3600" dirty="0" err="1"/>
              <a:t>م</a:t>
            </a:r>
            <a:r>
              <a:rPr lang="ar-SA" sz="3600" dirty="0"/>
              <a:t> ـ</a:t>
            </a:r>
            <a:r>
              <a:rPr lang="ar-SA" sz="3600" dirty="0" err="1"/>
              <a:t>ة</a:t>
            </a:r>
            <a:endParaRPr lang="en-US" sz="3600" dirty="0"/>
          </a:p>
        </p:txBody>
      </p:sp>
      <p:sp>
        <p:nvSpPr>
          <p:cNvPr id="21" name="Rounded Rectangle 20"/>
          <p:cNvSpPr/>
          <p:nvPr/>
        </p:nvSpPr>
        <p:spPr>
          <a:xfrm>
            <a:off x="1136505" y="5452458"/>
            <a:ext cx="2063461" cy="63537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3600" dirty="0" err="1"/>
              <a:t>م</a:t>
            </a:r>
            <a:r>
              <a:rPr lang="ar-SA" sz="3600" dirty="0"/>
              <a:t> </a:t>
            </a:r>
            <a:r>
              <a:rPr lang="ar-SA" sz="3600" dirty="0" err="1"/>
              <a:t>ح</a:t>
            </a:r>
            <a:r>
              <a:rPr lang="ar-SA" sz="3600" dirty="0"/>
              <a:t> </a:t>
            </a:r>
            <a:r>
              <a:rPr lang="ar-SA" sz="3600" dirty="0" err="1"/>
              <a:t>ف</a:t>
            </a:r>
            <a:r>
              <a:rPr lang="ar-SA" sz="3600" dirty="0"/>
              <a:t> </a:t>
            </a:r>
            <a:r>
              <a:rPr lang="ar-SA" sz="3600" dirty="0" err="1"/>
              <a:t>ظ</a:t>
            </a:r>
            <a:r>
              <a:rPr lang="ar-SA" sz="3600" dirty="0"/>
              <a:t> ـ</a:t>
            </a:r>
            <a:r>
              <a:rPr lang="ar-SA" sz="3600" dirty="0" err="1"/>
              <a:t>ة</a:t>
            </a:r>
            <a:endParaRPr lang="en-US" sz="3600" dirty="0"/>
          </a:p>
        </p:txBody>
      </p:sp>
    </p:spTree>
    <p:extLst>
      <p:ext uri="{BB962C8B-B14F-4D97-AF65-F5344CB8AC3E}">
        <p14:creationId xmlns:p14="http://schemas.microsoft.com/office/powerpoint/2010/main" val="11144597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defTabSz="914400" rtl="0" eaLnBrk="1" latinLnBrk="0" hangingPunct="1">
              <a:lnSpc>
                <a:spcPct val="90000"/>
              </a:lnSpc>
              <a:spcBef>
                <a:spcPct val="0"/>
              </a:spcBef>
              <a:buNone/>
            </a:pPr>
            <a:r>
              <a:rPr lang="en-GB" sz="2800" dirty="0"/>
              <a:t>Circle the name of each stationary</a:t>
            </a:r>
            <a:endParaRPr lang="en-US" sz="28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342127301"/>
              </p:ext>
            </p:extLst>
          </p:nvPr>
        </p:nvGraphicFramePr>
        <p:xfrm>
          <a:off x="987136" y="1372099"/>
          <a:ext cx="10217727" cy="5302840"/>
        </p:xfrm>
        <a:graphic>
          <a:graphicData uri="http://schemas.openxmlformats.org/drawingml/2006/table">
            <a:tbl>
              <a:tblPr firstRow="1" bandRow="1">
                <a:tableStyleId>{5940675A-B579-460E-94D1-54222C63F5DA}</a:tableStyleId>
              </a:tblPr>
              <a:tblGrid>
                <a:gridCol w="2032762">
                  <a:extLst>
                    <a:ext uri="{9D8B030D-6E8A-4147-A177-3AD203B41FA5}">
                      <a16:colId xmlns:a16="http://schemas.microsoft.com/office/drawing/2014/main" val="20000"/>
                    </a:ext>
                  </a:extLst>
                </a:gridCol>
                <a:gridCol w="2032762">
                  <a:extLst>
                    <a:ext uri="{9D8B030D-6E8A-4147-A177-3AD203B41FA5}">
                      <a16:colId xmlns:a16="http://schemas.microsoft.com/office/drawing/2014/main" val="20001"/>
                    </a:ext>
                  </a:extLst>
                </a:gridCol>
                <a:gridCol w="2070505">
                  <a:extLst>
                    <a:ext uri="{9D8B030D-6E8A-4147-A177-3AD203B41FA5}">
                      <a16:colId xmlns:a16="http://schemas.microsoft.com/office/drawing/2014/main" val="20002"/>
                    </a:ext>
                  </a:extLst>
                </a:gridCol>
                <a:gridCol w="2070504">
                  <a:extLst>
                    <a:ext uri="{9D8B030D-6E8A-4147-A177-3AD203B41FA5}">
                      <a16:colId xmlns:a16="http://schemas.microsoft.com/office/drawing/2014/main" val="20003"/>
                    </a:ext>
                  </a:extLst>
                </a:gridCol>
                <a:gridCol w="2011194">
                  <a:extLst>
                    <a:ext uri="{9D8B030D-6E8A-4147-A177-3AD203B41FA5}">
                      <a16:colId xmlns:a16="http://schemas.microsoft.com/office/drawing/2014/main" val="20004"/>
                    </a:ext>
                  </a:extLst>
                </a:gridCol>
              </a:tblGrid>
              <a:tr h="1005160">
                <a:tc>
                  <a:txBody>
                    <a:bodyPr/>
                    <a:lstStyle/>
                    <a:p>
                      <a:pPr marL="0" algn="r" defTabSz="914400" rtl="1" eaLnBrk="1" latinLnBrk="0" hangingPunct="1"/>
                      <a:r>
                        <a:rPr lang="ar-SA" sz="4800" dirty="0"/>
                        <a:t>مبراة</a:t>
                      </a:r>
                      <a:endParaRPr lang="en-US" sz="4800" dirty="0"/>
                    </a:p>
                  </a:txBody>
                  <a:tcPr/>
                </a:tc>
                <a:tc>
                  <a:txBody>
                    <a:bodyPr/>
                    <a:lstStyle/>
                    <a:p>
                      <a:pPr marL="0" algn="r" defTabSz="914400" rtl="1" eaLnBrk="1" latinLnBrk="0" hangingPunct="1"/>
                      <a:r>
                        <a:rPr lang="ar-SA" sz="4800" dirty="0"/>
                        <a:t>مسطرة</a:t>
                      </a:r>
                      <a:endParaRPr lang="en-US" sz="4800" dirty="0"/>
                    </a:p>
                  </a:txBody>
                  <a:tcPr/>
                </a:tc>
                <a:tc>
                  <a:txBody>
                    <a:bodyPr/>
                    <a:lstStyle/>
                    <a:p>
                      <a:pPr marL="0" algn="r" defTabSz="914400" rtl="1" eaLnBrk="1" latinLnBrk="0" hangingPunct="1"/>
                      <a:r>
                        <a:rPr lang="ar-SA" sz="4800" dirty="0"/>
                        <a:t>ممحاة</a:t>
                      </a:r>
                      <a:endParaRPr lang="en-US" sz="4800" dirty="0"/>
                    </a:p>
                  </a:txBody>
                  <a:tcPr/>
                </a:tc>
                <a:tc>
                  <a:txBody>
                    <a:bodyPr/>
                    <a:lstStyle/>
                    <a:p>
                      <a:pPr marL="0" algn="r" defTabSz="914400" rtl="1" eaLnBrk="1" latinLnBrk="0" hangingPunct="1"/>
                      <a:r>
                        <a:rPr lang="ar-SA" sz="4800" dirty="0"/>
                        <a:t>مقص</a:t>
                      </a:r>
                      <a:endParaRPr lang="en-US" sz="4800" dirty="0"/>
                    </a:p>
                  </a:txBody>
                  <a:tcPr/>
                </a:tc>
                <a:tc>
                  <a:txBody>
                    <a:bodyPr/>
                    <a:lstStyle/>
                    <a:p>
                      <a:endParaRPr lang="en-US" dirty="0"/>
                    </a:p>
                    <a:p>
                      <a:endParaRPr lang="en-US" dirty="0"/>
                    </a:p>
                    <a:p>
                      <a:endParaRPr lang="en-US" dirty="0"/>
                    </a:p>
                  </a:txBody>
                  <a:tcPr/>
                </a:tc>
                <a:extLst>
                  <a:ext uri="{0D108BD9-81ED-4DB2-BD59-A6C34878D82A}">
                    <a16:rowId xmlns:a16="http://schemas.microsoft.com/office/drawing/2014/main" val="10000"/>
                  </a:ext>
                </a:extLst>
              </a:tr>
              <a:tr h="847335">
                <a:tc>
                  <a:txBody>
                    <a:bodyPr/>
                    <a:lstStyle/>
                    <a:p>
                      <a:pPr marL="0" algn="r" defTabSz="914400" rtl="1" eaLnBrk="1" latinLnBrk="0" hangingPunct="1"/>
                      <a:r>
                        <a:rPr lang="ar-SA" sz="4400" dirty="0"/>
                        <a:t>محفظة</a:t>
                      </a:r>
                      <a:endParaRPr lang="en-US" sz="4400" dirty="0"/>
                    </a:p>
                  </a:txBody>
                  <a:tcPr/>
                </a:tc>
                <a:tc>
                  <a:txBody>
                    <a:bodyPr/>
                    <a:lstStyle/>
                    <a:p>
                      <a:pPr marL="0" algn="r" defTabSz="914400" rtl="1" eaLnBrk="1" latinLnBrk="0" hangingPunct="1"/>
                      <a:r>
                        <a:rPr lang="ar-SA" sz="4400" dirty="0"/>
                        <a:t>مقص</a:t>
                      </a:r>
                      <a:endParaRPr lang="en-US" sz="4400" dirty="0"/>
                    </a:p>
                  </a:txBody>
                  <a:tcPr/>
                </a:tc>
                <a:tc>
                  <a:txBody>
                    <a:bodyPr/>
                    <a:lstStyle/>
                    <a:p>
                      <a:pPr marL="0" algn="r" defTabSz="914400" rtl="1" eaLnBrk="1" latinLnBrk="0" hangingPunct="1"/>
                      <a:r>
                        <a:rPr lang="ar-SA" sz="4400" dirty="0"/>
                        <a:t>مقلمة</a:t>
                      </a:r>
                      <a:endParaRPr lang="en-US" sz="4400" dirty="0"/>
                    </a:p>
                  </a:txBody>
                  <a:tcPr/>
                </a:tc>
                <a:tc>
                  <a:txBody>
                    <a:bodyPr/>
                    <a:lstStyle/>
                    <a:p>
                      <a:pPr marL="0" algn="r" defTabSz="914400" rtl="1" eaLnBrk="1" latinLnBrk="0" hangingPunct="1"/>
                      <a:r>
                        <a:rPr lang="ar-SA" sz="4400" dirty="0"/>
                        <a:t>كراس</a:t>
                      </a:r>
                      <a:endParaRPr lang="en-US" sz="4400" dirty="0"/>
                    </a:p>
                  </a:txBody>
                  <a:tcPr/>
                </a:tc>
                <a:tc>
                  <a:txBody>
                    <a:bodyPr/>
                    <a:lstStyle/>
                    <a:p>
                      <a:pPr marL="0" algn="r" defTabSz="914400" rtl="1" eaLnBrk="1" latinLnBrk="0" hangingPunct="1"/>
                      <a:endParaRPr lang="ar-SA" dirty="0"/>
                    </a:p>
                    <a:p>
                      <a:pPr marL="0" algn="r" defTabSz="914400" rtl="1" eaLnBrk="1" latinLnBrk="0" hangingPunct="1"/>
                      <a:endParaRPr lang="ar-SA" dirty="0"/>
                    </a:p>
                    <a:p>
                      <a:pPr marL="0" algn="r" defTabSz="914400" rtl="1" eaLnBrk="1" latinLnBrk="0" hangingPunct="1"/>
                      <a:endParaRPr lang="ar-SA" dirty="0"/>
                    </a:p>
                  </a:txBody>
                  <a:tcPr/>
                </a:tc>
                <a:extLst>
                  <a:ext uri="{0D108BD9-81ED-4DB2-BD59-A6C34878D82A}">
                    <a16:rowId xmlns:a16="http://schemas.microsoft.com/office/drawing/2014/main" val="10001"/>
                  </a:ext>
                </a:extLst>
              </a:tr>
              <a:tr h="847335">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400" dirty="0"/>
                        <a:t>كراس</a:t>
                      </a:r>
                      <a:endParaRPr lang="en-US" sz="4400" dirty="0"/>
                    </a:p>
                  </a:txBody>
                  <a:tcPr/>
                </a:tc>
                <a:tc>
                  <a:txBody>
                    <a:bodyPr/>
                    <a:lstStyle/>
                    <a:p>
                      <a:pPr marL="0" algn="r" defTabSz="914400" rtl="1" eaLnBrk="1" latinLnBrk="0" hangingPunct="1"/>
                      <a:r>
                        <a:rPr lang="ar-SA" sz="4400" dirty="0"/>
                        <a:t>غراء</a:t>
                      </a:r>
                      <a:endParaRPr lang="en-US" sz="44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400" dirty="0"/>
                        <a:t>محفظة</a:t>
                      </a:r>
                      <a:endParaRPr lang="en-US" sz="4400" dirty="0"/>
                    </a:p>
                  </a:txBody>
                  <a:tcPr/>
                </a:tc>
                <a:tc>
                  <a:txBody>
                    <a:bodyPr/>
                    <a:lstStyle/>
                    <a:p>
                      <a:pPr marL="0" algn="r" defTabSz="914400" rtl="1" eaLnBrk="1" latinLnBrk="0" hangingPunct="1"/>
                      <a:r>
                        <a:rPr lang="ar-SA" sz="4400" dirty="0"/>
                        <a:t>مبراة</a:t>
                      </a:r>
                      <a:endParaRPr lang="en-US" sz="4400" dirty="0"/>
                    </a:p>
                  </a:txBody>
                  <a:tcPr/>
                </a:tc>
                <a:tc>
                  <a:txBody>
                    <a:bodyPr/>
                    <a:lstStyle/>
                    <a:p>
                      <a:pPr marL="0" algn="r" defTabSz="914400" rtl="1" eaLnBrk="1" latinLnBrk="0" hangingPunct="1"/>
                      <a:endParaRPr lang="ar-SA" dirty="0"/>
                    </a:p>
                    <a:p>
                      <a:pPr marL="0" algn="r" defTabSz="914400" rtl="1" eaLnBrk="1" latinLnBrk="0" hangingPunct="1"/>
                      <a:endParaRPr lang="ar-SA" dirty="0"/>
                    </a:p>
                    <a:p>
                      <a:pPr marL="0" algn="r" defTabSz="914400" rtl="1" eaLnBrk="1" latinLnBrk="0" hangingPunct="1"/>
                      <a:endParaRPr lang="en-US" dirty="0"/>
                    </a:p>
                  </a:txBody>
                  <a:tcPr/>
                </a:tc>
                <a:extLst>
                  <a:ext uri="{0D108BD9-81ED-4DB2-BD59-A6C34878D82A}">
                    <a16:rowId xmlns:a16="http://schemas.microsoft.com/office/drawing/2014/main" val="10002"/>
                  </a:ext>
                </a:extLst>
              </a:tr>
              <a:tr h="960313">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400" dirty="0"/>
                        <a:t>مقلمة</a:t>
                      </a:r>
                      <a:endParaRPr lang="en-US" sz="4400" dirty="0"/>
                    </a:p>
                    <a:p>
                      <a:pPr marL="0" algn="r" defTabSz="914400" rtl="1" eaLnBrk="1" latinLnBrk="0" hangingPunct="1"/>
                      <a:endParaRPr lang="en-US"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400" dirty="0"/>
                        <a:t>محفظة</a:t>
                      </a:r>
                      <a:endParaRPr lang="en-US" sz="44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400" dirty="0"/>
                        <a:t>كراس</a:t>
                      </a:r>
                      <a:endParaRPr lang="en-US" sz="44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400" dirty="0"/>
                        <a:t>مقص</a:t>
                      </a:r>
                      <a:endParaRPr lang="en-US" sz="4400" dirty="0"/>
                    </a:p>
                    <a:p>
                      <a:pPr marL="0" algn="r" defTabSz="914400" rtl="1" eaLnBrk="1" latinLnBrk="0" hangingPunct="1"/>
                      <a:endParaRPr lang="en-US" dirty="0"/>
                    </a:p>
                  </a:txBody>
                  <a:tcPr/>
                </a:tc>
                <a:tc>
                  <a:txBody>
                    <a:bodyPr/>
                    <a:lstStyle/>
                    <a:p>
                      <a:pPr marL="0" algn="l" defTabSz="914400" rtl="0" eaLnBrk="1" latinLnBrk="0" hangingPunct="1"/>
                      <a:endParaRPr lang="en-US" dirty="0"/>
                    </a:p>
                  </a:txBody>
                  <a:tcPr/>
                </a:tc>
                <a:extLst>
                  <a:ext uri="{0D108BD9-81ED-4DB2-BD59-A6C34878D82A}">
                    <a16:rowId xmlns:a16="http://schemas.microsoft.com/office/drawing/2014/main" val="10003"/>
                  </a:ext>
                </a:extLst>
              </a:tr>
              <a:tr h="1327492">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400" dirty="0"/>
                        <a:t>مقص</a:t>
                      </a:r>
                      <a:endParaRPr lang="en-US" sz="4400" dirty="0"/>
                    </a:p>
                    <a:p>
                      <a:pPr marL="0" algn="r" defTabSz="914400" rtl="1" eaLnBrk="1" latinLnBrk="0" hangingPunct="1"/>
                      <a:endParaRPr lang="en-US"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400" dirty="0"/>
                        <a:t>مقلمة</a:t>
                      </a:r>
                      <a:endParaRPr lang="en-US" sz="4400" dirty="0"/>
                    </a:p>
                    <a:p>
                      <a:pPr marL="0" algn="r" defTabSz="914400" rtl="1" eaLnBrk="1" latinLnBrk="0" hangingPunct="1"/>
                      <a:endParaRPr lang="en-US"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400" dirty="0"/>
                        <a:t>غراء</a:t>
                      </a:r>
                      <a:endParaRPr lang="en-US" sz="4400" dirty="0"/>
                    </a:p>
                    <a:p>
                      <a:pPr marL="0" algn="r" defTabSz="914400" rtl="1" eaLnBrk="1" latinLnBrk="0" hangingPunct="1"/>
                      <a:endParaRPr lang="en-US"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400" dirty="0"/>
                        <a:t>مسطرة</a:t>
                      </a:r>
                      <a:endParaRPr lang="en-US" sz="4400" dirty="0"/>
                    </a:p>
                    <a:p>
                      <a:pPr marL="0" algn="r" defTabSz="914400" rtl="1" eaLnBrk="1" latinLnBrk="0" hangingPunct="1"/>
                      <a:endParaRPr lang="en-US" sz="4400" dirty="0"/>
                    </a:p>
                  </a:txBody>
                  <a:tcPr/>
                </a:tc>
                <a:tc>
                  <a:txBody>
                    <a:bodyPr/>
                    <a:lstStyle/>
                    <a:p>
                      <a:pPr marL="0" algn="r" defTabSz="914400" rtl="1" eaLnBrk="1" latinLnBrk="0" hangingPunct="1"/>
                      <a:endParaRPr lang="en-US" dirty="0"/>
                    </a:p>
                  </a:txBody>
                  <a:tcPr/>
                </a:tc>
                <a:extLst>
                  <a:ext uri="{0D108BD9-81ED-4DB2-BD59-A6C34878D82A}">
                    <a16:rowId xmlns:a16="http://schemas.microsoft.com/office/drawing/2014/main" val="10004"/>
                  </a:ext>
                </a:extLst>
              </a:tr>
            </a:tbl>
          </a:graphicData>
        </a:graphic>
      </p:graphicFrame>
      <p:sp>
        <p:nvSpPr>
          <p:cNvPr id="4" name="Date Placeholder 3"/>
          <p:cNvSpPr>
            <a:spLocks noGrp="1"/>
          </p:cNvSpPr>
          <p:nvPr>
            <p:ph type="dt" sz="half" idx="10"/>
          </p:nvPr>
        </p:nvSpPr>
        <p:spPr/>
        <p:txBody>
          <a:bodyPr/>
          <a:lstStyle/>
          <a:p>
            <a:fld id="{CB9AE618-0C5E-484F-8C2D-FDFA6495F7B7}" type="datetime1">
              <a:rPr lang="en-GB" smtClean="0"/>
              <a:t>06/05/2023</a:t>
            </a:fld>
            <a:endParaRPr lang="en-US"/>
          </a:p>
        </p:txBody>
      </p:sp>
      <p:sp>
        <p:nvSpPr>
          <p:cNvPr id="5" name="Footer Placeholder 4"/>
          <p:cNvSpPr>
            <a:spLocks noGrp="1"/>
          </p:cNvSpPr>
          <p:nvPr>
            <p:ph type="ftr" sz="quarter" idx="11"/>
          </p:nvPr>
        </p:nvSpPr>
        <p:spPr/>
        <p:txBody>
          <a:bodyPr/>
          <a:lstStyle/>
          <a:p>
            <a:r>
              <a:rPr lang="en-US"/>
              <a:t>Seloua Nedjai</a:t>
            </a:r>
          </a:p>
        </p:txBody>
      </p:sp>
      <p:pic>
        <p:nvPicPr>
          <p:cNvPr id="7" name="Content Placeholder 3"/>
          <p:cNvPicPr>
            <a:picLocks/>
          </p:cNvPicPr>
          <p:nvPr/>
        </p:nvPicPr>
        <p:blipFill>
          <a:blip r:embed="rId2">
            <a:extLst>
              <a:ext uri="{28A0092B-C50C-407E-A947-70E740481C1C}">
                <a14:useLocalDpi xmlns:a14="http://schemas.microsoft.com/office/drawing/2010/main" val="0"/>
              </a:ext>
            </a:extLst>
          </a:blip>
          <a:stretch>
            <a:fillRect/>
          </a:stretch>
        </p:blipFill>
        <p:spPr>
          <a:xfrm>
            <a:off x="9642764" y="1825625"/>
            <a:ext cx="741218" cy="723251"/>
          </a:xfrm>
          <a:prstGeom prst="rect">
            <a:avLst/>
          </a:prstGeom>
        </p:spPr>
      </p:pic>
      <p:pic>
        <p:nvPicPr>
          <p:cNvPr id="8" name="Picture 7"/>
          <p:cNvPicPr/>
          <p:nvPr/>
        </p:nvPicPr>
        <p:blipFill>
          <a:blip r:embed="rId3">
            <a:extLst>
              <a:ext uri="{28A0092B-C50C-407E-A947-70E740481C1C}">
                <a14:useLocalDpi xmlns:a14="http://schemas.microsoft.com/office/drawing/2010/main" val="0"/>
              </a:ext>
            </a:extLst>
          </a:blip>
          <a:stretch>
            <a:fillRect/>
          </a:stretch>
        </p:blipFill>
        <p:spPr>
          <a:xfrm>
            <a:off x="9916391" y="2638031"/>
            <a:ext cx="935182" cy="637309"/>
          </a:xfrm>
          <a:prstGeom prst="rect">
            <a:avLst/>
          </a:prstGeom>
        </p:spPr>
      </p:pic>
      <p:pic>
        <p:nvPicPr>
          <p:cNvPr id="9" name="Picture 8"/>
          <p:cNvPicPr/>
          <p:nvPr/>
        </p:nvPicPr>
        <p:blipFill>
          <a:blip r:embed="rId4">
            <a:extLst>
              <a:ext uri="{28A0092B-C50C-407E-A947-70E740481C1C}">
                <a14:useLocalDpi xmlns:a14="http://schemas.microsoft.com/office/drawing/2010/main" val="0"/>
              </a:ext>
            </a:extLst>
          </a:blip>
          <a:stretch>
            <a:fillRect/>
          </a:stretch>
        </p:blipFill>
        <p:spPr>
          <a:xfrm>
            <a:off x="9796195" y="3527025"/>
            <a:ext cx="1024205" cy="544914"/>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796195" y="4528010"/>
            <a:ext cx="814843" cy="447129"/>
          </a:xfrm>
          <a:prstGeom prst="rect">
            <a:avLst/>
          </a:prstGeom>
        </p:spPr>
      </p:pic>
      <p:pic>
        <p:nvPicPr>
          <p:cNvPr id="11" name="Picture 10"/>
          <p:cNvPicPr/>
          <p:nvPr/>
        </p:nvPicPr>
        <p:blipFill>
          <a:blip r:embed="rId6">
            <a:extLst>
              <a:ext uri="{28A0092B-C50C-407E-A947-70E740481C1C}">
                <a14:useLocalDpi xmlns:a14="http://schemas.microsoft.com/office/drawing/2010/main" val="0"/>
              </a:ext>
            </a:extLst>
          </a:blip>
          <a:stretch>
            <a:fillRect/>
          </a:stretch>
        </p:blipFill>
        <p:spPr>
          <a:xfrm>
            <a:off x="9660665" y="5607955"/>
            <a:ext cx="1079111" cy="726835"/>
          </a:xfrm>
          <a:prstGeom prst="rect">
            <a:avLst/>
          </a:prstGeom>
        </p:spPr>
      </p:pic>
    </p:spTree>
    <p:extLst>
      <p:ext uri="{BB962C8B-B14F-4D97-AF65-F5344CB8AC3E}">
        <p14:creationId xmlns:p14="http://schemas.microsoft.com/office/powerpoint/2010/main" val="3516109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defTabSz="914400" rtl="0" eaLnBrk="1" latinLnBrk="0" hangingPunct="1">
              <a:lnSpc>
                <a:spcPct val="90000"/>
              </a:lnSpc>
              <a:spcBef>
                <a:spcPct val="0"/>
              </a:spcBef>
              <a:buNone/>
            </a:pPr>
            <a:r>
              <a:rPr lang="en-US" sz="2800" dirty="0" err="1"/>
              <a:t>Unscamble</a:t>
            </a:r>
            <a:r>
              <a:rPr lang="en-US" sz="2800" dirty="0"/>
              <a:t> the letters and circle the word matching one of the words in the grid</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817431247"/>
              </p:ext>
            </p:extLst>
          </p:nvPr>
        </p:nvGraphicFramePr>
        <p:xfrm>
          <a:off x="488155" y="1485901"/>
          <a:ext cx="11215689" cy="4602480"/>
        </p:xfrm>
        <a:graphic>
          <a:graphicData uri="http://schemas.openxmlformats.org/drawingml/2006/table">
            <a:tbl>
              <a:tblPr firstRow="1" bandRow="1">
                <a:tableStyleId>{5940675A-B579-460E-94D1-54222C63F5DA}</a:tableStyleId>
              </a:tblPr>
              <a:tblGrid>
                <a:gridCol w="2231301">
                  <a:extLst>
                    <a:ext uri="{9D8B030D-6E8A-4147-A177-3AD203B41FA5}">
                      <a16:colId xmlns:a16="http://schemas.microsoft.com/office/drawing/2014/main" val="20000"/>
                    </a:ext>
                  </a:extLst>
                </a:gridCol>
                <a:gridCol w="2231301">
                  <a:extLst>
                    <a:ext uri="{9D8B030D-6E8A-4147-A177-3AD203B41FA5}">
                      <a16:colId xmlns:a16="http://schemas.microsoft.com/office/drawing/2014/main" val="20001"/>
                    </a:ext>
                  </a:extLst>
                </a:gridCol>
                <a:gridCol w="2272730">
                  <a:extLst>
                    <a:ext uri="{9D8B030D-6E8A-4147-A177-3AD203B41FA5}">
                      <a16:colId xmlns:a16="http://schemas.microsoft.com/office/drawing/2014/main" val="20002"/>
                    </a:ext>
                  </a:extLst>
                </a:gridCol>
                <a:gridCol w="1822880">
                  <a:extLst>
                    <a:ext uri="{9D8B030D-6E8A-4147-A177-3AD203B41FA5}">
                      <a16:colId xmlns:a16="http://schemas.microsoft.com/office/drawing/2014/main" val="20003"/>
                    </a:ext>
                  </a:extLst>
                </a:gridCol>
                <a:gridCol w="2657477">
                  <a:extLst>
                    <a:ext uri="{9D8B030D-6E8A-4147-A177-3AD203B41FA5}">
                      <a16:colId xmlns:a16="http://schemas.microsoft.com/office/drawing/2014/main" val="20004"/>
                    </a:ext>
                  </a:extLst>
                </a:gridCol>
              </a:tblGrid>
              <a:tr h="928454">
                <a:tc>
                  <a:txBody>
                    <a:bodyPr/>
                    <a:lstStyle/>
                    <a:p>
                      <a:pPr marL="0" algn="r" defTabSz="914400" rtl="1" eaLnBrk="1" latinLnBrk="0" hangingPunct="1"/>
                      <a:r>
                        <a:rPr lang="ar-SA" sz="4800" dirty="0"/>
                        <a:t>مبراة</a:t>
                      </a:r>
                      <a:endParaRPr lang="en-US" sz="4800" dirty="0"/>
                    </a:p>
                  </a:txBody>
                  <a:tcPr/>
                </a:tc>
                <a:tc>
                  <a:txBody>
                    <a:bodyPr/>
                    <a:lstStyle/>
                    <a:p>
                      <a:pPr marL="0" algn="r" defTabSz="914400" rtl="1" eaLnBrk="1" latinLnBrk="0" hangingPunct="1"/>
                      <a:r>
                        <a:rPr lang="ar-SA" sz="4800" dirty="0"/>
                        <a:t>مسطرة</a:t>
                      </a:r>
                      <a:endParaRPr lang="en-US" sz="4800" dirty="0"/>
                    </a:p>
                  </a:txBody>
                  <a:tcPr/>
                </a:tc>
                <a:tc>
                  <a:txBody>
                    <a:bodyPr/>
                    <a:lstStyle/>
                    <a:p>
                      <a:pPr marL="0" algn="r" defTabSz="914400" rtl="1" eaLnBrk="1" latinLnBrk="0" hangingPunct="1"/>
                      <a:r>
                        <a:rPr lang="ar-SA" sz="4800" dirty="0"/>
                        <a:t>ممحاة</a:t>
                      </a:r>
                      <a:endParaRPr lang="en-US" sz="4800" dirty="0"/>
                    </a:p>
                  </a:txBody>
                  <a:tcPr/>
                </a:tc>
                <a:tc>
                  <a:txBody>
                    <a:bodyPr/>
                    <a:lstStyle/>
                    <a:p>
                      <a:pPr marL="0" algn="r" defTabSz="914400" rtl="1" eaLnBrk="1" latinLnBrk="0" hangingPunct="1"/>
                      <a:r>
                        <a:rPr lang="ar-SA" sz="4800" dirty="0"/>
                        <a:t>مقص</a:t>
                      </a:r>
                      <a:endParaRPr lang="en-US" sz="4800" dirty="0"/>
                    </a:p>
                  </a:txBody>
                  <a:tcPr/>
                </a:tc>
                <a:tc>
                  <a:txBody>
                    <a:bodyPr/>
                    <a:lstStyle/>
                    <a:p>
                      <a:endParaRPr lang="en-US" dirty="0"/>
                    </a:p>
                    <a:p>
                      <a:pPr algn="r"/>
                      <a:r>
                        <a:rPr lang="ar-SA" sz="4800" dirty="0" err="1"/>
                        <a:t>م</a:t>
                      </a:r>
                      <a:r>
                        <a:rPr lang="ar-SA" sz="4800" dirty="0"/>
                        <a:t> </a:t>
                      </a:r>
                      <a:r>
                        <a:rPr lang="ar-SA" sz="4800" dirty="0" err="1"/>
                        <a:t>ح</a:t>
                      </a:r>
                      <a:r>
                        <a:rPr lang="ar-SA" sz="4800" baseline="0" dirty="0"/>
                        <a:t> </a:t>
                      </a:r>
                      <a:r>
                        <a:rPr lang="ar-SA" sz="4800" baseline="0" dirty="0" err="1"/>
                        <a:t>ا</a:t>
                      </a:r>
                      <a:r>
                        <a:rPr lang="ar-SA" sz="4800" baseline="0" dirty="0"/>
                        <a:t> </a:t>
                      </a:r>
                      <a:r>
                        <a:rPr lang="ar-SA" sz="4800" baseline="0" dirty="0" err="1"/>
                        <a:t>م</a:t>
                      </a:r>
                      <a:r>
                        <a:rPr lang="ar-SA" sz="4800" baseline="0" dirty="0"/>
                        <a:t> </a:t>
                      </a:r>
                      <a:r>
                        <a:rPr lang="ar-SA" sz="4800" baseline="0" dirty="0" err="1"/>
                        <a:t>ة</a:t>
                      </a:r>
                      <a:endParaRPr lang="en-US" sz="4800" dirty="0"/>
                    </a:p>
                  </a:txBody>
                  <a:tcPr/>
                </a:tc>
                <a:extLst>
                  <a:ext uri="{0D108BD9-81ED-4DB2-BD59-A6C34878D82A}">
                    <a16:rowId xmlns:a16="http://schemas.microsoft.com/office/drawing/2014/main" val="10000"/>
                  </a:ext>
                </a:extLst>
              </a:tr>
              <a:tr h="928454">
                <a:tc>
                  <a:txBody>
                    <a:bodyPr/>
                    <a:lstStyle/>
                    <a:p>
                      <a:pPr marL="0" algn="r" defTabSz="914400" rtl="1" eaLnBrk="1" latinLnBrk="0" hangingPunct="1"/>
                      <a:r>
                        <a:rPr lang="ar-SA" sz="4400" dirty="0"/>
                        <a:t>محفظة</a:t>
                      </a:r>
                      <a:endParaRPr lang="en-US" sz="4400" dirty="0"/>
                    </a:p>
                  </a:txBody>
                  <a:tcPr/>
                </a:tc>
                <a:tc>
                  <a:txBody>
                    <a:bodyPr/>
                    <a:lstStyle/>
                    <a:p>
                      <a:pPr marL="0" algn="r" defTabSz="914400" rtl="1" eaLnBrk="1" latinLnBrk="0" hangingPunct="1"/>
                      <a:r>
                        <a:rPr lang="ar-SA" sz="4400" dirty="0"/>
                        <a:t>مقص</a:t>
                      </a:r>
                      <a:endParaRPr lang="en-US" sz="4400" dirty="0"/>
                    </a:p>
                  </a:txBody>
                  <a:tcPr/>
                </a:tc>
                <a:tc>
                  <a:txBody>
                    <a:bodyPr/>
                    <a:lstStyle/>
                    <a:p>
                      <a:pPr marL="0" algn="r" defTabSz="914400" rtl="1" eaLnBrk="1" latinLnBrk="0" hangingPunct="1"/>
                      <a:r>
                        <a:rPr lang="ar-SA" sz="4400" dirty="0"/>
                        <a:t>مقلمة</a:t>
                      </a:r>
                      <a:endParaRPr lang="en-US" sz="4400" dirty="0"/>
                    </a:p>
                  </a:txBody>
                  <a:tcPr/>
                </a:tc>
                <a:tc>
                  <a:txBody>
                    <a:bodyPr/>
                    <a:lstStyle/>
                    <a:p>
                      <a:pPr marL="0" algn="r" defTabSz="914400" rtl="1" eaLnBrk="1" latinLnBrk="0" hangingPunct="1"/>
                      <a:r>
                        <a:rPr lang="ar-SA" sz="4400" dirty="0"/>
                        <a:t>كراس</a:t>
                      </a:r>
                      <a:endParaRPr lang="en-US" sz="4400" dirty="0"/>
                    </a:p>
                  </a:txBody>
                  <a:tcPr/>
                </a:tc>
                <a:tc>
                  <a:txBody>
                    <a:bodyPr/>
                    <a:lstStyle/>
                    <a:p>
                      <a:pPr marL="0" algn="r" defTabSz="914400" rtl="1" eaLnBrk="1" latinLnBrk="0" hangingPunct="1"/>
                      <a:r>
                        <a:rPr lang="ar-SA" sz="4800" dirty="0"/>
                        <a:t>ق</a:t>
                      </a:r>
                      <a:r>
                        <a:rPr lang="ar-SA" sz="4800" baseline="0" dirty="0"/>
                        <a:t> ص </a:t>
                      </a:r>
                      <a:r>
                        <a:rPr lang="ar-SA" sz="4800" baseline="0" dirty="0" err="1"/>
                        <a:t>م</a:t>
                      </a:r>
                      <a:endParaRPr lang="ar-SA" sz="4800" dirty="0"/>
                    </a:p>
                    <a:p>
                      <a:pPr marL="0" algn="r" defTabSz="914400" rtl="1" eaLnBrk="1" latinLnBrk="0" hangingPunct="1"/>
                      <a:endParaRPr lang="ar-SA" dirty="0"/>
                    </a:p>
                  </a:txBody>
                  <a:tcPr/>
                </a:tc>
                <a:extLst>
                  <a:ext uri="{0D108BD9-81ED-4DB2-BD59-A6C34878D82A}">
                    <a16:rowId xmlns:a16="http://schemas.microsoft.com/office/drawing/2014/main" val="10001"/>
                  </a:ext>
                </a:extLst>
              </a:tr>
              <a:tr h="1108987">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400" dirty="0"/>
                        <a:t>كراس</a:t>
                      </a:r>
                      <a:endParaRPr lang="en-US" sz="4400" dirty="0"/>
                    </a:p>
                  </a:txBody>
                  <a:tcPr/>
                </a:tc>
                <a:tc>
                  <a:txBody>
                    <a:bodyPr/>
                    <a:lstStyle/>
                    <a:p>
                      <a:pPr marL="0" algn="r" defTabSz="914400" rtl="1" eaLnBrk="1" latinLnBrk="0" hangingPunct="1"/>
                      <a:r>
                        <a:rPr lang="ar-SA" sz="4400" dirty="0"/>
                        <a:t>غراء</a:t>
                      </a:r>
                      <a:endParaRPr lang="en-US" sz="44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400" dirty="0"/>
                        <a:t>محفظة</a:t>
                      </a:r>
                      <a:endParaRPr lang="en-US" sz="4400" dirty="0"/>
                    </a:p>
                  </a:txBody>
                  <a:tcPr/>
                </a:tc>
                <a:tc>
                  <a:txBody>
                    <a:bodyPr/>
                    <a:lstStyle/>
                    <a:p>
                      <a:pPr marL="0" algn="r" defTabSz="914400" rtl="1" eaLnBrk="1" latinLnBrk="0" hangingPunct="1"/>
                      <a:r>
                        <a:rPr lang="ar-SA" sz="4400" dirty="0"/>
                        <a:t>مبراة</a:t>
                      </a:r>
                      <a:endParaRPr lang="en-US" sz="4400" dirty="0"/>
                    </a:p>
                  </a:txBody>
                  <a:tcPr/>
                </a:tc>
                <a:tc>
                  <a:txBody>
                    <a:bodyPr/>
                    <a:lstStyle/>
                    <a:p>
                      <a:pPr marL="0" algn="r" defTabSz="914400" rtl="1" eaLnBrk="1" latinLnBrk="0" hangingPunct="1"/>
                      <a:endParaRPr lang="ar-SA" dirty="0"/>
                    </a:p>
                    <a:p>
                      <a:pPr marL="0" algn="r" defTabSz="914400" rtl="1" eaLnBrk="1" latinLnBrk="0" hangingPunct="1"/>
                      <a:r>
                        <a:rPr lang="ar-SA" sz="4800" dirty="0" err="1"/>
                        <a:t>ر</a:t>
                      </a:r>
                      <a:r>
                        <a:rPr lang="ar-SA" sz="4800" baseline="0" dirty="0"/>
                        <a:t> </a:t>
                      </a:r>
                      <a:r>
                        <a:rPr lang="ar-SA" sz="4800" baseline="0" dirty="0" err="1"/>
                        <a:t>ا</a:t>
                      </a:r>
                      <a:r>
                        <a:rPr lang="ar-SA" sz="4800" baseline="0" dirty="0"/>
                        <a:t> ك </a:t>
                      </a:r>
                      <a:r>
                        <a:rPr lang="ar-SA" sz="4800" baseline="0" dirty="0" err="1"/>
                        <a:t>س</a:t>
                      </a:r>
                      <a:endParaRPr lang="ar-SA" sz="4800" dirty="0"/>
                    </a:p>
                    <a:p>
                      <a:pPr marL="0" algn="r" defTabSz="914400" rtl="1" eaLnBrk="1" latinLnBrk="0" hangingPunct="1"/>
                      <a:endParaRPr lang="en-US" dirty="0"/>
                    </a:p>
                  </a:txBody>
                  <a:tcPr/>
                </a:tc>
                <a:extLst>
                  <a:ext uri="{0D108BD9-81ED-4DB2-BD59-A6C34878D82A}">
                    <a16:rowId xmlns:a16="http://schemas.microsoft.com/office/drawing/2014/main" val="10002"/>
                  </a:ext>
                </a:extLst>
              </a:tr>
              <a:tr h="876873">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400" dirty="0"/>
                        <a:t>مقلمة</a:t>
                      </a:r>
                      <a:endParaRPr lang="en-US" sz="4400" dirty="0"/>
                    </a:p>
                    <a:p>
                      <a:pPr marL="0" algn="r" defTabSz="914400" rtl="1" eaLnBrk="1" latinLnBrk="0" hangingPunct="1"/>
                      <a:endParaRPr lang="en-US"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400" dirty="0"/>
                        <a:t>محفظة</a:t>
                      </a:r>
                      <a:endParaRPr lang="en-US" sz="44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400" dirty="0"/>
                        <a:t>كراس</a:t>
                      </a:r>
                      <a:endParaRPr lang="en-US" sz="44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400" dirty="0"/>
                        <a:t>مقص</a:t>
                      </a:r>
                      <a:endParaRPr lang="en-US" sz="4400" dirty="0"/>
                    </a:p>
                    <a:p>
                      <a:pPr marL="0" algn="r" defTabSz="914400" rtl="1" eaLnBrk="1" latinLnBrk="0" hangingPunct="1"/>
                      <a:endParaRPr lang="en-US" dirty="0"/>
                    </a:p>
                  </a:txBody>
                  <a:tcPr/>
                </a:tc>
                <a:tc>
                  <a:txBody>
                    <a:bodyPr/>
                    <a:lstStyle/>
                    <a:p>
                      <a:pPr marL="0" algn="r" defTabSz="914400" rtl="1" eaLnBrk="1" latinLnBrk="0" hangingPunct="1"/>
                      <a:r>
                        <a:rPr lang="ar-SA" sz="4800" dirty="0"/>
                        <a:t>ق </a:t>
                      </a:r>
                      <a:r>
                        <a:rPr lang="ar-SA" sz="4800" dirty="0" err="1"/>
                        <a:t>م</a:t>
                      </a:r>
                      <a:r>
                        <a:rPr lang="ar-SA" sz="4800" dirty="0"/>
                        <a:t> ل ـ</a:t>
                      </a:r>
                      <a:r>
                        <a:rPr lang="ar-SA" sz="4800" dirty="0" err="1"/>
                        <a:t>ة</a:t>
                      </a:r>
                      <a:r>
                        <a:rPr lang="ar-SA" sz="4800" dirty="0"/>
                        <a:t> </a:t>
                      </a:r>
                      <a:r>
                        <a:rPr lang="ar-SA" sz="4800" dirty="0" err="1"/>
                        <a:t>م</a:t>
                      </a:r>
                      <a:endParaRPr lang="en-US" sz="4800" dirty="0"/>
                    </a:p>
                  </a:txBody>
                  <a:tcPr/>
                </a:tc>
                <a:extLst>
                  <a:ext uri="{0D108BD9-81ED-4DB2-BD59-A6C34878D82A}">
                    <a16:rowId xmlns:a16="http://schemas.microsoft.com/office/drawing/2014/main" val="10003"/>
                  </a:ext>
                </a:extLst>
              </a:tr>
            </a:tbl>
          </a:graphicData>
        </a:graphic>
      </p:graphicFrame>
      <p:sp>
        <p:nvSpPr>
          <p:cNvPr id="4" name="Date Placeholder 3"/>
          <p:cNvSpPr>
            <a:spLocks noGrp="1"/>
          </p:cNvSpPr>
          <p:nvPr>
            <p:ph type="dt" sz="half" idx="10"/>
          </p:nvPr>
        </p:nvSpPr>
        <p:spPr/>
        <p:txBody>
          <a:bodyPr/>
          <a:lstStyle/>
          <a:p>
            <a:fld id="{CB9AE618-0C5E-484F-8C2D-FDFA6495F7B7}" type="datetime1">
              <a:rPr lang="en-GB" smtClean="0"/>
              <a:t>06/05/2023</a:t>
            </a:fld>
            <a:endParaRPr lang="en-US"/>
          </a:p>
        </p:txBody>
      </p:sp>
      <p:sp>
        <p:nvSpPr>
          <p:cNvPr id="5" name="Footer Placeholder 4"/>
          <p:cNvSpPr>
            <a:spLocks noGrp="1"/>
          </p:cNvSpPr>
          <p:nvPr>
            <p:ph type="ftr" sz="quarter" idx="11"/>
          </p:nvPr>
        </p:nvSpPr>
        <p:spPr/>
        <p:txBody>
          <a:bodyPr/>
          <a:lstStyle/>
          <a:p>
            <a:r>
              <a:rPr lang="en-US"/>
              <a:t>Seloua Nedjai</a:t>
            </a:r>
          </a:p>
        </p:txBody>
      </p:sp>
    </p:spTree>
    <p:extLst>
      <p:ext uri="{BB962C8B-B14F-4D97-AF65-F5344CB8AC3E}">
        <p14:creationId xmlns:p14="http://schemas.microsoft.com/office/powerpoint/2010/main" val="5160588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Word search</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02726009"/>
              </p:ext>
            </p:extLst>
          </p:nvPr>
        </p:nvGraphicFramePr>
        <p:xfrm>
          <a:off x="838201" y="1825625"/>
          <a:ext cx="5299364" cy="4053840"/>
        </p:xfrm>
        <a:graphic>
          <a:graphicData uri="http://schemas.openxmlformats.org/drawingml/2006/table">
            <a:tbl>
              <a:tblPr firstRow="1" bandRow="1">
                <a:tableStyleId>{5940675A-B579-460E-94D1-54222C63F5DA}</a:tableStyleId>
              </a:tblPr>
              <a:tblGrid>
                <a:gridCol w="757052">
                  <a:extLst>
                    <a:ext uri="{9D8B030D-6E8A-4147-A177-3AD203B41FA5}">
                      <a16:colId xmlns:a16="http://schemas.microsoft.com/office/drawing/2014/main" val="20000"/>
                    </a:ext>
                  </a:extLst>
                </a:gridCol>
                <a:gridCol w="757052">
                  <a:extLst>
                    <a:ext uri="{9D8B030D-6E8A-4147-A177-3AD203B41FA5}">
                      <a16:colId xmlns:a16="http://schemas.microsoft.com/office/drawing/2014/main" val="20001"/>
                    </a:ext>
                  </a:extLst>
                </a:gridCol>
                <a:gridCol w="757052">
                  <a:extLst>
                    <a:ext uri="{9D8B030D-6E8A-4147-A177-3AD203B41FA5}">
                      <a16:colId xmlns:a16="http://schemas.microsoft.com/office/drawing/2014/main" val="20002"/>
                    </a:ext>
                  </a:extLst>
                </a:gridCol>
                <a:gridCol w="757052">
                  <a:extLst>
                    <a:ext uri="{9D8B030D-6E8A-4147-A177-3AD203B41FA5}">
                      <a16:colId xmlns:a16="http://schemas.microsoft.com/office/drawing/2014/main" val="20003"/>
                    </a:ext>
                  </a:extLst>
                </a:gridCol>
                <a:gridCol w="757052">
                  <a:extLst>
                    <a:ext uri="{9D8B030D-6E8A-4147-A177-3AD203B41FA5}">
                      <a16:colId xmlns:a16="http://schemas.microsoft.com/office/drawing/2014/main" val="20004"/>
                    </a:ext>
                  </a:extLst>
                </a:gridCol>
                <a:gridCol w="757052">
                  <a:extLst>
                    <a:ext uri="{9D8B030D-6E8A-4147-A177-3AD203B41FA5}">
                      <a16:colId xmlns:a16="http://schemas.microsoft.com/office/drawing/2014/main" val="20005"/>
                    </a:ext>
                  </a:extLst>
                </a:gridCol>
                <a:gridCol w="757052">
                  <a:extLst>
                    <a:ext uri="{9D8B030D-6E8A-4147-A177-3AD203B41FA5}">
                      <a16:colId xmlns:a16="http://schemas.microsoft.com/office/drawing/2014/main" val="20006"/>
                    </a:ext>
                  </a:extLst>
                </a:gridCol>
              </a:tblGrid>
              <a:tr h="370840">
                <a:tc>
                  <a:txBody>
                    <a:bodyPr/>
                    <a:lstStyle/>
                    <a:p>
                      <a:pPr marL="0" algn="r" defTabSz="914400" rtl="1" eaLnBrk="1" latinLnBrk="0" hangingPunct="1"/>
                      <a:r>
                        <a:rPr lang="ar-SA" sz="3200" b="1" dirty="0"/>
                        <a:t>ك</a:t>
                      </a:r>
                      <a:endParaRPr lang="en-US" sz="3200" b="1" dirty="0"/>
                    </a:p>
                  </a:txBody>
                  <a:tcPr/>
                </a:tc>
                <a:tc>
                  <a:txBody>
                    <a:bodyPr/>
                    <a:lstStyle/>
                    <a:p>
                      <a:pPr marL="0" algn="r" defTabSz="914400" rtl="1" eaLnBrk="1" latinLnBrk="0" hangingPunct="1"/>
                      <a:r>
                        <a:rPr lang="ar-SA" sz="3200" b="1" dirty="0" err="1"/>
                        <a:t>م</a:t>
                      </a:r>
                      <a:endParaRPr lang="en-US" sz="3200" b="1" dirty="0"/>
                    </a:p>
                  </a:txBody>
                  <a:tcPr/>
                </a:tc>
                <a:tc>
                  <a:txBody>
                    <a:bodyPr/>
                    <a:lstStyle/>
                    <a:p>
                      <a:pPr marL="0" algn="r" defTabSz="914400" rtl="1" eaLnBrk="1" latinLnBrk="0" hangingPunct="1"/>
                      <a:r>
                        <a:rPr lang="ar-SA" sz="3200" b="1" dirty="0" err="1"/>
                        <a:t>ة</a:t>
                      </a:r>
                      <a:endParaRPr lang="en-US" sz="3200" b="1" dirty="0"/>
                    </a:p>
                  </a:txBody>
                  <a:tcPr/>
                </a:tc>
                <a:tc>
                  <a:txBody>
                    <a:bodyPr/>
                    <a:lstStyle/>
                    <a:p>
                      <a:pPr marL="0" algn="r" defTabSz="914400" rtl="1" eaLnBrk="1" latinLnBrk="0" hangingPunct="1"/>
                      <a:r>
                        <a:rPr lang="ar-SA" sz="3200" b="1" dirty="0" err="1"/>
                        <a:t>ا</a:t>
                      </a:r>
                      <a:endParaRPr lang="en-US" sz="3200" b="1" dirty="0"/>
                    </a:p>
                  </a:txBody>
                  <a:tcPr/>
                </a:tc>
                <a:tc>
                  <a:txBody>
                    <a:bodyPr/>
                    <a:lstStyle/>
                    <a:p>
                      <a:pPr marL="0" algn="r" defTabSz="914400" rtl="1" eaLnBrk="1" latinLnBrk="0" hangingPunct="1"/>
                      <a:r>
                        <a:rPr lang="ar-SA" sz="3200" b="1" dirty="0" err="1"/>
                        <a:t>ح</a:t>
                      </a:r>
                      <a:endParaRPr lang="en-US" sz="3200" b="1" dirty="0"/>
                    </a:p>
                  </a:txBody>
                  <a:tcPr/>
                </a:tc>
                <a:tc>
                  <a:txBody>
                    <a:bodyPr/>
                    <a:lstStyle/>
                    <a:p>
                      <a:pPr marL="0" algn="r" defTabSz="914400" rtl="1" eaLnBrk="1" latinLnBrk="0" hangingPunct="1"/>
                      <a:r>
                        <a:rPr lang="ar-SA" sz="3200" b="1" dirty="0" err="1"/>
                        <a:t>م</a:t>
                      </a:r>
                      <a:endParaRPr lang="en-US" sz="3200" b="1" dirty="0"/>
                    </a:p>
                  </a:txBody>
                  <a:tcPr/>
                </a:tc>
                <a:tc>
                  <a:txBody>
                    <a:bodyPr/>
                    <a:lstStyle/>
                    <a:p>
                      <a:pPr marL="0" algn="r" defTabSz="914400" rtl="1" eaLnBrk="1" latinLnBrk="0" hangingPunct="1"/>
                      <a:r>
                        <a:rPr lang="ar-SA" sz="3200" b="1" dirty="0" err="1"/>
                        <a:t>م</a:t>
                      </a:r>
                      <a:endParaRPr lang="en-US" sz="3200" b="1" dirty="0"/>
                    </a:p>
                  </a:txBody>
                  <a:tcPr/>
                </a:tc>
                <a:extLst>
                  <a:ext uri="{0D108BD9-81ED-4DB2-BD59-A6C34878D82A}">
                    <a16:rowId xmlns:a16="http://schemas.microsoft.com/office/drawing/2014/main" val="10000"/>
                  </a:ext>
                </a:extLst>
              </a:tr>
              <a:tr h="370840">
                <a:tc>
                  <a:txBody>
                    <a:bodyPr/>
                    <a:lstStyle/>
                    <a:p>
                      <a:pPr marL="0" algn="r" defTabSz="914400" rtl="1" eaLnBrk="1" latinLnBrk="0" hangingPunct="1"/>
                      <a:r>
                        <a:rPr lang="ar-SA" sz="3200" b="1" dirty="0" err="1"/>
                        <a:t>ت</a:t>
                      </a:r>
                      <a:endParaRPr lang="en-US" sz="3200" b="1" dirty="0"/>
                    </a:p>
                  </a:txBody>
                  <a:tcPr/>
                </a:tc>
                <a:tc>
                  <a:txBody>
                    <a:bodyPr/>
                    <a:lstStyle/>
                    <a:p>
                      <a:pPr marL="0" algn="r" defTabSz="914400" rtl="1" eaLnBrk="1" latinLnBrk="0" hangingPunct="1"/>
                      <a:r>
                        <a:rPr lang="ar-SA" sz="3200" b="1" dirty="0"/>
                        <a:t>ق</a:t>
                      </a:r>
                      <a:endParaRPr lang="en-US" sz="3200" b="1" dirty="0"/>
                    </a:p>
                  </a:txBody>
                  <a:tcPr/>
                </a:tc>
                <a:tc>
                  <a:txBody>
                    <a:bodyPr/>
                    <a:lstStyle/>
                    <a:p>
                      <a:pPr marL="0" algn="r" defTabSz="914400" rtl="1" eaLnBrk="1" latinLnBrk="0" hangingPunct="1"/>
                      <a:r>
                        <a:rPr lang="ar-SA" sz="3200" b="1" dirty="0" err="1"/>
                        <a:t>ث</a:t>
                      </a:r>
                      <a:endParaRPr lang="en-US" sz="3200" b="1" dirty="0"/>
                    </a:p>
                  </a:txBody>
                  <a:tcPr/>
                </a:tc>
                <a:tc>
                  <a:txBody>
                    <a:bodyPr/>
                    <a:lstStyle/>
                    <a:p>
                      <a:pPr marL="0" algn="r" defTabSz="914400" rtl="1" eaLnBrk="1" latinLnBrk="0" hangingPunct="1"/>
                      <a:r>
                        <a:rPr lang="ar-SA" sz="3200" b="1" dirty="0" err="1"/>
                        <a:t>ر</a:t>
                      </a:r>
                      <a:endParaRPr lang="en-US" sz="3200" b="1" dirty="0"/>
                    </a:p>
                  </a:txBody>
                  <a:tcPr/>
                </a:tc>
                <a:tc>
                  <a:txBody>
                    <a:bodyPr/>
                    <a:lstStyle/>
                    <a:p>
                      <a:pPr marL="0" algn="r" defTabSz="914400" rtl="1" eaLnBrk="1" latinLnBrk="0" hangingPunct="1"/>
                      <a:r>
                        <a:rPr lang="ar-SA" sz="3200" b="1" dirty="0"/>
                        <a:t>ن</a:t>
                      </a:r>
                      <a:endParaRPr lang="en-US" sz="3200" b="1" dirty="0"/>
                    </a:p>
                  </a:txBody>
                  <a:tcPr/>
                </a:tc>
                <a:tc>
                  <a:txBody>
                    <a:bodyPr/>
                    <a:lstStyle/>
                    <a:p>
                      <a:pPr marL="0" algn="r" defTabSz="914400" rtl="1" eaLnBrk="1" latinLnBrk="0" hangingPunct="1"/>
                      <a:r>
                        <a:rPr lang="ar-SA" sz="3200" b="1" dirty="0" err="1"/>
                        <a:t>ح</a:t>
                      </a:r>
                      <a:endParaRPr lang="en-US" sz="3200" b="1" dirty="0"/>
                    </a:p>
                  </a:txBody>
                  <a:tcPr/>
                </a:tc>
                <a:tc>
                  <a:txBody>
                    <a:bodyPr/>
                    <a:lstStyle/>
                    <a:p>
                      <a:pPr marL="0" algn="r" defTabSz="914400" rtl="1" eaLnBrk="1" latinLnBrk="0" hangingPunct="1"/>
                      <a:r>
                        <a:rPr lang="ar-SA" sz="3200" b="1" dirty="0"/>
                        <a:t>ق</a:t>
                      </a:r>
                      <a:endParaRPr lang="en-US" sz="3200" b="1" dirty="0"/>
                    </a:p>
                  </a:txBody>
                  <a:tcPr/>
                </a:tc>
                <a:extLst>
                  <a:ext uri="{0D108BD9-81ED-4DB2-BD59-A6C34878D82A}">
                    <a16:rowId xmlns:a16="http://schemas.microsoft.com/office/drawing/2014/main" val="10001"/>
                  </a:ext>
                </a:extLst>
              </a:tr>
              <a:tr h="370840">
                <a:tc>
                  <a:txBody>
                    <a:bodyPr/>
                    <a:lstStyle/>
                    <a:p>
                      <a:pPr marL="0" algn="r" defTabSz="914400" rtl="1" eaLnBrk="1" latinLnBrk="0" hangingPunct="1"/>
                      <a:r>
                        <a:rPr lang="ar-SA" sz="3200" b="1" dirty="0" err="1"/>
                        <a:t>ا</a:t>
                      </a:r>
                      <a:endParaRPr lang="en-US" sz="3200" b="1" dirty="0"/>
                    </a:p>
                  </a:txBody>
                  <a:tcPr/>
                </a:tc>
                <a:tc>
                  <a:txBody>
                    <a:bodyPr/>
                    <a:lstStyle/>
                    <a:p>
                      <a:pPr marL="0" algn="r" defTabSz="914400" rtl="1" eaLnBrk="1" latinLnBrk="0" hangingPunct="1"/>
                      <a:r>
                        <a:rPr lang="ar-SA" sz="3200" b="1" dirty="0"/>
                        <a:t>ل</a:t>
                      </a:r>
                      <a:endParaRPr lang="en-US" sz="3200" b="1" dirty="0"/>
                    </a:p>
                  </a:txBody>
                  <a:tcPr/>
                </a:tc>
                <a:tc>
                  <a:txBody>
                    <a:bodyPr/>
                    <a:lstStyle/>
                    <a:p>
                      <a:pPr marL="0" algn="r" defTabSz="914400" rtl="1" eaLnBrk="1" latinLnBrk="0" hangingPunct="1"/>
                      <a:r>
                        <a:rPr lang="ar-SA" sz="3200" b="1" dirty="0" err="1"/>
                        <a:t>ج</a:t>
                      </a:r>
                      <a:endParaRPr lang="en-US" sz="3200" b="1" dirty="0"/>
                    </a:p>
                  </a:txBody>
                  <a:tcPr/>
                </a:tc>
                <a:tc>
                  <a:txBody>
                    <a:bodyPr/>
                    <a:lstStyle/>
                    <a:p>
                      <a:pPr marL="0" algn="r" defTabSz="914400" rtl="1" eaLnBrk="1" latinLnBrk="0" hangingPunct="1"/>
                      <a:r>
                        <a:rPr lang="ar-SA" sz="3200" b="1" dirty="0"/>
                        <a:t>ل</a:t>
                      </a:r>
                      <a:endParaRPr lang="en-US" sz="3200" b="1" dirty="0"/>
                    </a:p>
                  </a:txBody>
                  <a:tcPr/>
                </a:tc>
                <a:tc>
                  <a:txBody>
                    <a:bodyPr/>
                    <a:lstStyle/>
                    <a:p>
                      <a:pPr marL="0" algn="r" defTabSz="914400" rtl="1" eaLnBrk="1" latinLnBrk="0" hangingPunct="1"/>
                      <a:r>
                        <a:rPr lang="ar-SA" sz="3200" b="1" dirty="0" err="1"/>
                        <a:t>ف</a:t>
                      </a:r>
                      <a:endParaRPr lang="en-US" sz="3200" b="1" dirty="0"/>
                    </a:p>
                  </a:txBody>
                  <a:tcPr/>
                </a:tc>
                <a:tc>
                  <a:txBody>
                    <a:bodyPr/>
                    <a:lstStyle/>
                    <a:p>
                      <a:pPr marL="0" algn="r" defTabSz="914400" rtl="1" eaLnBrk="1" latinLnBrk="0" hangingPunct="1"/>
                      <a:endParaRPr lang="en-US" sz="3200" b="1" dirty="0"/>
                    </a:p>
                  </a:txBody>
                  <a:tcPr/>
                </a:tc>
                <a:tc>
                  <a:txBody>
                    <a:bodyPr/>
                    <a:lstStyle/>
                    <a:p>
                      <a:pPr marL="0" algn="r" defTabSz="914400" rtl="1" eaLnBrk="1" latinLnBrk="0" hangingPunct="1"/>
                      <a:r>
                        <a:rPr lang="ar-SA" sz="3200" b="1" dirty="0"/>
                        <a:t>ص</a:t>
                      </a:r>
                      <a:endParaRPr lang="en-US" sz="3200" b="1" dirty="0"/>
                    </a:p>
                  </a:txBody>
                  <a:tcPr/>
                </a:tc>
                <a:extLst>
                  <a:ext uri="{0D108BD9-81ED-4DB2-BD59-A6C34878D82A}">
                    <a16:rowId xmlns:a16="http://schemas.microsoft.com/office/drawing/2014/main" val="10002"/>
                  </a:ext>
                </a:extLst>
              </a:tr>
              <a:tr h="370840">
                <a:tc>
                  <a:txBody>
                    <a:bodyPr/>
                    <a:lstStyle/>
                    <a:p>
                      <a:pPr marL="0" algn="r" defTabSz="914400" rtl="1" eaLnBrk="1" latinLnBrk="0" hangingPunct="1"/>
                      <a:r>
                        <a:rPr lang="ar-SA" sz="3200" b="1" dirty="0"/>
                        <a:t>ب</a:t>
                      </a:r>
                      <a:endParaRPr lang="en-US" sz="3200" b="1" dirty="0"/>
                    </a:p>
                  </a:txBody>
                  <a:tcPr/>
                </a:tc>
                <a:tc>
                  <a:txBody>
                    <a:bodyPr/>
                    <a:lstStyle/>
                    <a:p>
                      <a:pPr marL="0" algn="r" defTabSz="914400" rtl="1" eaLnBrk="1" latinLnBrk="0" hangingPunct="1"/>
                      <a:r>
                        <a:rPr lang="ar-SA" sz="3200" b="1" dirty="0" err="1"/>
                        <a:t>م</a:t>
                      </a:r>
                      <a:endParaRPr lang="en-US" sz="3200" b="1" dirty="0"/>
                    </a:p>
                  </a:txBody>
                  <a:tcPr/>
                </a:tc>
                <a:tc>
                  <a:txBody>
                    <a:bodyPr/>
                    <a:lstStyle/>
                    <a:p>
                      <a:pPr marL="0" algn="r" defTabSz="914400" rtl="1" eaLnBrk="1" latinLnBrk="0" hangingPunct="1"/>
                      <a:r>
                        <a:rPr lang="ar-SA" sz="3200" b="1" dirty="0" err="1"/>
                        <a:t>ر</a:t>
                      </a:r>
                      <a:endParaRPr lang="en-US" sz="3200" b="1" dirty="0"/>
                    </a:p>
                  </a:txBody>
                  <a:tcPr/>
                </a:tc>
                <a:tc>
                  <a:txBody>
                    <a:bodyPr/>
                    <a:lstStyle/>
                    <a:p>
                      <a:pPr marL="0" algn="r" defTabSz="914400" rtl="1" eaLnBrk="1" latinLnBrk="0" hangingPunct="1"/>
                      <a:r>
                        <a:rPr lang="ar-SA" sz="3200" b="1" dirty="0" err="1"/>
                        <a:t>ظ</a:t>
                      </a:r>
                      <a:endParaRPr lang="en-US" sz="3200" b="1" dirty="0"/>
                    </a:p>
                  </a:txBody>
                  <a:tcPr/>
                </a:tc>
                <a:tc>
                  <a:txBody>
                    <a:bodyPr/>
                    <a:lstStyle/>
                    <a:p>
                      <a:pPr marL="0" algn="r" defTabSz="914400" rtl="1" eaLnBrk="1" latinLnBrk="0" hangingPunct="1"/>
                      <a:r>
                        <a:rPr lang="ar-SA" sz="3200" b="1" dirty="0"/>
                        <a:t>ل</a:t>
                      </a:r>
                      <a:endParaRPr lang="en-US" sz="3200" b="1" dirty="0"/>
                    </a:p>
                  </a:txBody>
                  <a:tcPr/>
                </a:tc>
                <a:tc>
                  <a:txBody>
                    <a:bodyPr/>
                    <a:lstStyle/>
                    <a:p>
                      <a:pPr marL="0" algn="r" defTabSz="914400" rtl="1" eaLnBrk="1" latinLnBrk="0" hangingPunct="1"/>
                      <a:r>
                        <a:rPr lang="ar-SA" sz="3200" b="1" dirty="0"/>
                        <a:t>ص</a:t>
                      </a:r>
                      <a:endParaRPr lang="en-US" sz="3200" b="1" dirty="0"/>
                    </a:p>
                  </a:txBody>
                  <a:tcPr/>
                </a:tc>
                <a:tc>
                  <a:txBody>
                    <a:bodyPr/>
                    <a:lstStyle/>
                    <a:p>
                      <a:pPr marL="0" algn="r" defTabSz="914400" rtl="1" eaLnBrk="1" latinLnBrk="0" hangingPunct="1"/>
                      <a:r>
                        <a:rPr lang="ar-SA" sz="3200" b="1" dirty="0" err="1"/>
                        <a:t>ط</a:t>
                      </a:r>
                      <a:endParaRPr lang="en-US" sz="3200" b="1" dirty="0"/>
                    </a:p>
                  </a:txBody>
                  <a:tcPr/>
                </a:tc>
                <a:extLst>
                  <a:ext uri="{0D108BD9-81ED-4DB2-BD59-A6C34878D82A}">
                    <a16:rowId xmlns:a16="http://schemas.microsoft.com/office/drawing/2014/main" val="10003"/>
                  </a:ext>
                </a:extLst>
              </a:tr>
              <a:tr h="370840">
                <a:tc>
                  <a:txBody>
                    <a:bodyPr/>
                    <a:lstStyle/>
                    <a:p>
                      <a:pPr marL="0" algn="r" defTabSz="914400" rtl="1" eaLnBrk="1" latinLnBrk="0" hangingPunct="1"/>
                      <a:r>
                        <a:rPr lang="ar-SA" sz="3200" b="1" dirty="0" err="1"/>
                        <a:t>ض</a:t>
                      </a:r>
                      <a:endParaRPr lang="en-US" sz="3200" b="1" dirty="0"/>
                    </a:p>
                  </a:txBody>
                  <a:tcPr/>
                </a:tc>
                <a:tc>
                  <a:txBody>
                    <a:bodyPr/>
                    <a:lstStyle/>
                    <a:p>
                      <a:pPr marL="0" algn="r" defTabSz="914400" rtl="1" eaLnBrk="1" latinLnBrk="0" hangingPunct="1"/>
                      <a:r>
                        <a:rPr lang="ar-SA" sz="3200" b="1" dirty="0"/>
                        <a:t>ـ</a:t>
                      </a:r>
                      <a:r>
                        <a:rPr lang="ar-SA" sz="3200" b="1" dirty="0" err="1"/>
                        <a:t>ة</a:t>
                      </a:r>
                      <a:endParaRPr lang="en-US" sz="3200" b="1" dirty="0"/>
                    </a:p>
                  </a:txBody>
                  <a:tcPr/>
                </a:tc>
                <a:tc>
                  <a:txBody>
                    <a:bodyPr/>
                    <a:lstStyle/>
                    <a:p>
                      <a:pPr marL="0" algn="r" defTabSz="914400" rtl="1" eaLnBrk="1" latinLnBrk="0" hangingPunct="1"/>
                      <a:r>
                        <a:rPr lang="ar-SA" sz="3200" b="1" dirty="0"/>
                        <a:t>ـ</a:t>
                      </a:r>
                      <a:r>
                        <a:rPr lang="ar-SA" sz="3200" b="1" dirty="0" err="1"/>
                        <a:t>ة</a:t>
                      </a:r>
                      <a:endParaRPr lang="en-US" sz="3200" b="1" dirty="0"/>
                    </a:p>
                  </a:txBody>
                  <a:tcPr/>
                </a:tc>
                <a:tc>
                  <a:txBody>
                    <a:bodyPr/>
                    <a:lstStyle/>
                    <a:p>
                      <a:pPr marL="0" algn="r" defTabSz="914400" rtl="1" eaLnBrk="1" latinLnBrk="0" hangingPunct="1"/>
                      <a:r>
                        <a:rPr lang="ar-SA" sz="3200" b="1" dirty="0"/>
                        <a:t>ق</a:t>
                      </a:r>
                      <a:endParaRPr lang="en-US" sz="3200" b="1" dirty="0"/>
                    </a:p>
                  </a:txBody>
                  <a:tcPr/>
                </a:tc>
                <a:tc>
                  <a:txBody>
                    <a:bodyPr/>
                    <a:lstStyle/>
                    <a:p>
                      <a:pPr marL="0" algn="r" defTabSz="914400" rtl="1" eaLnBrk="1" latinLnBrk="0" hangingPunct="1"/>
                      <a:r>
                        <a:rPr lang="ar-SA" sz="3200" b="1" dirty="0" err="1"/>
                        <a:t>ف</a:t>
                      </a:r>
                      <a:endParaRPr lang="en-US" sz="3200" b="1" dirty="0"/>
                    </a:p>
                  </a:txBody>
                  <a:tcPr/>
                </a:tc>
                <a:tc>
                  <a:txBody>
                    <a:bodyPr/>
                    <a:lstStyle/>
                    <a:p>
                      <a:pPr marL="0" algn="r" defTabSz="914400" rtl="1" eaLnBrk="1" latinLnBrk="0" hangingPunct="1"/>
                      <a:r>
                        <a:rPr lang="ar-SA" sz="3200" b="1" dirty="0"/>
                        <a:t>ص</a:t>
                      </a:r>
                      <a:endParaRPr lang="en-US" sz="3200" b="1" dirty="0"/>
                    </a:p>
                  </a:txBody>
                  <a:tcPr/>
                </a:tc>
                <a:tc>
                  <a:txBody>
                    <a:bodyPr/>
                    <a:lstStyle/>
                    <a:p>
                      <a:pPr marL="0" algn="r" defTabSz="914400" rtl="1" eaLnBrk="1" latinLnBrk="0" hangingPunct="1"/>
                      <a:r>
                        <a:rPr lang="ar-SA" sz="3200" b="1" dirty="0" err="1"/>
                        <a:t>ث</a:t>
                      </a:r>
                      <a:endParaRPr lang="en-US" sz="3200" b="1" dirty="0"/>
                    </a:p>
                  </a:txBody>
                  <a:tcPr/>
                </a:tc>
                <a:extLst>
                  <a:ext uri="{0D108BD9-81ED-4DB2-BD59-A6C34878D82A}">
                    <a16:rowId xmlns:a16="http://schemas.microsoft.com/office/drawing/2014/main" val="10004"/>
                  </a:ext>
                </a:extLst>
              </a:tr>
              <a:tr h="370840">
                <a:tc>
                  <a:txBody>
                    <a:bodyPr/>
                    <a:lstStyle/>
                    <a:p>
                      <a:pPr marL="0" algn="r" defTabSz="914400" rtl="1" eaLnBrk="1" latinLnBrk="0" hangingPunct="1"/>
                      <a:r>
                        <a:rPr lang="ar-SA" sz="3200" b="1" dirty="0"/>
                        <a:t>و</a:t>
                      </a:r>
                      <a:endParaRPr lang="en-US" sz="3200" b="1" dirty="0"/>
                    </a:p>
                  </a:txBody>
                  <a:tcPr/>
                </a:tc>
                <a:tc>
                  <a:txBody>
                    <a:bodyPr/>
                    <a:lstStyle/>
                    <a:p>
                      <a:pPr marL="0" algn="r" defTabSz="914400" rtl="1" eaLnBrk="1" latinLnBrk="0" hangingPunct="1"/>
                      <a:r>
                        <a:rPr lang="ar-SA" sz="3200" b="1" dirty="0"/>
                        <a:t>ل</a:t>
                      </a:r>
                      <a:endParaRPr lang="en-US" sz="3200" b="1" dirty="0"/>
                    </a:p>
                  </a:txBody>
                  <a:tcPr/>
                </a:tc>
                <a:tc>
                  <a:txBody>
                    <a:bodyPr/>
                    <a:lstStyle/>
                    <a:p>
                      <a:pPr marL="0" algn="r" defTabSz="914400" rtl="1" eaLnBrk="1" latinLnBrk="0" hangingPunct="1"/>
                      <a:r>
                        <a:rPr lang="ar-SA" sz="3200" b="1" dirty="0" err="1"/>
                        <a:t>ة</a:t>
                      </a:r>
                      <a:endParaRPr lang="en-US" sz="3200" b="1" dirty="0"/>
                    </a:p>
                  </a:txBody>
                  <a:tcPr/>
                </a:tc>
                <a:tc>
                  <a:txBody>
                    <a:bodyPr/>
                    <a:lstStyle/>
                    <a:p>
                      <a:pPr marL="0" algn="r" defTabSz="914400" rtl="1" eaLnBrk="1" latinLnBrk="0" hangingPunct="1"/>
                      <a:r>
                        <a:rPr lang="ar-SA" sz="3200" b="1" dirty="0" err="1"/>
                        <a:t>ر</a:t>
                      </a:r>
                      <a:endParaRPr lang="en-US" sz="3200" b="1" dirty="0"/>
                    </a:p>
                  </a:txBody>
                  <a:tcPr/>
                </a:tc>
                <a:tc>
                  <a:txBody>
                    <a:bodyPr/>
                    <a:lstStyle/>
                    <a:p>
                      <a:pPr marL="0" algn="r" defTabSz="914400" rtl="1" eaLnBrk="1" latinLnBrk="0" hangingPunct="1"/>
                      <a:r>
                        <a:rPr lang="ar-SA" sz="3200" b="1" dirty="0" err="1"/>
                        <a:t>ط</a:t>
                      </a:r>
                      <a:endParaRPr lang="en-US" sz="3200" b="1" dirty="0"/>
                    </a:p>
                  </a:txBody>
                  <a:tcPr/>
                </a:tc>
                <a:tc>
                  <a:txBody>
                    <a:bodyPr/>
                    <a:lstStyle/>
                    <a:p>
                      <a:pPr marL="0" algn="r" defTabSz="914400" rtl="1" eaLnBrk="1" latinLnBrk="0" hangingPunct="1"/>
                      <a:r>
                        <a:rPr lang="ar-SA" sz="3200" b="1" dirty="0" err="1"/>
                        <a:t>س</a:t>
                      </a:r>
                      <a:endParaRPr lang="en-US" sz="3200" b="1" dirty="0"/>
                    </a:p>
                  </a:txBody>
                  <a:tcPr/>
                </a:tc>
                <a:tc>
                  <a:txBody>
                    <a:bodyPr/>
                    <a:lstStyle/>
                    <a:p>
                      <a:pPr marL="0" algn="r" defTabSz="914400" rtl="1" eaLnBrk="1" latinLnBrk="0" hangingPunct="1"/>
                      <a:r>
                        <a:rPr lang="ar-SA" sz="3200" b="1" dirty="0" err="1"/>
                        <a:t>م</a:t>
                      </a:r>
                      <a:endParaRPr lang="en-US" sz="3200" b="1" dirty="0"/>
                    </a:p>
                  </a:txBody>
                  <a:tcPr/>
                </a:tc>
                <a:extLst>
                  <a:ext uri="{0D108BD9-81ED-4DB2-BD59-A6C34878D82A}">
                    <a16:rowId xmlns:a16="http://schemas.microsoft.com/office/drawing/2014/main" val="10005"/>
                  </a:ext>
                </a:extLst>
              </a:tr>
              <a:tr h="370840">
                <a:tc>
                  <a:txBody>
                    <a:bodyPr/>
                    <a:lstStyle/>
                    <a:p>
                      <a:pPr marL="0" algn="r" defTabSz="914400" rtl="1" eaLnBrk="1" latinLnBrk="0" hangingPunct="1"/>
                      <a:r>
                        <a:rPr lang="ar-SA" sz="3200" b="1" dirty="0"/>
                        <a:t>ق</a:t>
                      </a:r>
                      <a:endParaRPr lang="en-US" sz="3200" b="1" dirty="0"/>
                    </a:p>
                  </a:txBody>
                  <a:tcPr/>
                </a:tc>
                <a:tc>
                  <a:txBody>
                    <a:bodyPr/>
                    <a:lstStyle/>
                    <a:p>
                      <a:pPr marL="0" algn="r" defTabSz="914400" rtl="1" eaLnBrk="1" latinLnBrk="0" hangingPunct="1"/>
                      <a:r>
                        <a:rPr lang="ar-SA" sz="3200" b="1" dirty="0" err="1"/>
                        <a:t>ث</a:t>
                      </a:r>
                      <a:endParaRPr lang="en-US" sz="3200" b="1" dirty="0"/>
                    </a:p>
                  </a:txBody>
                  <a:tcPr/>
                </a:tc>
                <a:tc>
                  <a:txBody>
                    <a:bodyPr/>
                    <a:lstStyle/>
                    <a:p>
                      <a:pPr marL="0" algn="r" defTabSz="914400" rtl="1" eaLnBrk="1" latinLnBrk="0" hangingPunct="1"/>
                      <a:r>
                        <a:rPr lang="ar-SA" sz="3200" b="1" dirty="0" err="1"/>
                        <a:t>ز</a:t>
                      </a:r>
                      <a:endParaRPr lang="en-US" sz="3200" b="1" dirty="0"/>
                    </a:p>
                  </a:txBody>
                  <a:tcPr/>
                </a:tc>
                <a:tc>
                  <a:txBody>
                    <a:bodyPr/>
                    <a:lstStyle/>
                    <a:p>
                      <a:pPr marL="0" algn="r" defTabSz="914400" rtl="1" eaLnBrk="1" latinLnBrk="0" hangingPunct="1"/>
                      <a:r>
                        <a:rPr lang="ar-SA" sz="3200" b="1" dirty="0" err="1"/>
                        <a:t>س</a:t>
                      </a:r>
                      <a:endParaRPr lang="en-US" sz="3200" b="1" dirty="0"/>
                    </a:p>
                  </a:txBody>
                  <a:tcPr/>
                </a:tc>
                <a:tc>
                  <a:txBody>
                    <a:bodyPr/>
                    <a:lstStyle/>
                    <a:p>
                      <a:pPr marL="0" algn="r" defTabSz="914400" rtl="1" eaLnBrk="1" latinLnBrk="0" hangingPunct="1"/>
                      <a:r>
                        <a:rPr lang="ar-SA" sz="3200" b="1" dirty="0" err="1"/>
                        <a:t>ا</a:t>
                      </a:r>
                      <a:endParaRPr lang="en-US" sz="3200" b="1" dirty="0"/>
                    </a:p>
                  </a:txBody>
                  <a:tcPr/>
                </a:tc>
                <a:tc>
                  <a:txBody>
                    <a:bodyPr/>
                    <a:lstStyle/>
                    <a:p>
                      <a:pPr marL="0" algn="r" defTabSz="914400" rtl="1" eaLnBrk="1" latinLnBrk="0" hangingPunct="1"/>
                      <a:r>
                        <a:rPr lang="ar-SA" sz="3200" b="1" dirty="0" err="1"/>
                        <a:t>ر</a:t>
                      </a:r>
                      <a:endParaRPr lang="en-US" sz="3200" b="1" dirty="0"/>
                    </a:p>
                  </a:txBody>
                  <a:tcPr/>
                </a:tc>
                <a:tc>
                  <a:txBody>
                    <a:bodyPr/>
                    <a:lstStyle/>
                    <a:p>
                      <a:pPr marL="0" algn="r" defTabSz="914400" rtl="1" eaLnBrk="1" latinLnBrk="0" hangingPunct="1"/>
                      <a:r>
                        <a:rPr lang="ar-SA" sz="3200" b="1" dirty="0"/>
                        <a:t>ك</a:t>
                      </a:r>
                      <a:endParaRPr lang="en-US" sz="3200" b="1" dirty="0"/>
                    </a:p>
                  </a:txBody>
                  <a:tcPr/>
                </a:tc>
                <a:extLst>
                  <a:ext uri="{0D108BD9-81ED-4DB2-BD59-A6C34878D82A}">
                    <a16:rowId xmlns:a16="http://schemas.microsoft.com/office/drawing/2014/main" val="10006"/>
                  </a:ext>
                </a:extLst>
              </a:tr>
            </a:tbl>
          </a:graphicData>
        </a:graphic>
      </p:graphicFrame>
      <p:sp>
        <p:nvSpPr>
          <p:cNvPr id="4" name="Date Placeholder 3"/>
          <p:cNvSpPr>
            <a:spLocks noGrp="1"/>
          </p:cNvSpPr>
          <p:nvPr>
            <p:ph type="dt" sz="half" idx="10"/>
          </p:nvPr>
        </p:nvSpPr>
        <p:spPr/>
        <p:txBody>
          <a:bodyPr/>
          <a:lstStyle/>
          <a:p>
            <a:fld id="{8ACD71BF-62C0-2B49-8ECF-F6D2A9CCBCFB}" type="datetime1">
              <a:rPr lang="en-GB" smtClean="0"/>
              <a:t>06/05/2023</a:t>
            </a:fld>
            <a:endParaRPr lang="en-US"/>
          </a:p>
        </p:txBody>
      </p:sp>
      <p:sp>
        <p:nvSpPr>
          <p:cNvPr id="5" name="Footer Placeholder 4"/>
          <p:cNvSpPr>
            <a:spLocks noGrp="1"/>
          </p:cNvSpPr>
          <p:nvPr>
            <p:ph type="ftr" sz="quarter" idx="11"/>
          </p:nvPr>
        </p:nvSpPr>
        <p:spPr/>
        <p:txBody>
          <a:bodyPr/>
          <a:lstStyle/>
          <a:p>
            <a:r>
              <a:rPr lang="en-US"/>
              <a:t>Seloua Nedjai</a:t>
            </a:r>
          </a:p>
        </p:txBody>
      </p:sp>
      <p:sp>
        <p:nvSpPr>
          <p:cNvPr id="7" name="Rounded Rectangle 6"/>
          <p:cNvSpPr/>
          <p:nvPr/>
        </p:nvSpPr>
        <p:spPr>
          <a:xfrm>
            <a:off x="8599824" y="991553"/>
            <a:ext cx="2521528" cy="433768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3200" dirty="0"/>
          </a:p>
          <a:p>
            <a:pPr algn="ctr"/>
            <a:endParaRPr lang="en-US" sz="3200" dirty="0"/>
          </a:p>
          <a:p>
            <a:pPr algn="ctr"/>
            <a:r>
              <a:rPr lang="en-US" sz="3200" dirty="0"/>
              <a:t>Rubber</a:t>
            </a:r>
          </a:p>
          <a:p>
            <a:pPr algn="ctr"/>
            <a:r>
              <a:rPr lang="en-US" sz="3200" dirty="0"/>
              <a:t>Ruler</a:t>
            </a:r>
          </a:p>
          <a:p>
            <a:pPr algn="ctr"/>
            <a:r>
              <a:rPr lang="en-US" sz="3200" dirty="0"/>
              <a:t>Exercise book</a:t>
            </a:r>
          </a:p>
          <a:p>
            <a:pPr algn="ctr"/>
            <a:r>
              <a:rPr lang="en-US" sz="3200" dirty="0"/>
              <a:t>Scissors</a:t>
            </a:r>
          </a:p>
          <a:p>
            <a:pPr algn="ctr"/>
            <a:r>
              <a:rPr lang="en-US" sz="3200" dirty="0"/>
              <a:t>Pencil case</a:t>
            </a:r>
          </a:p>
          <a:p>
            <a:pPr algn="ctr"/>
            <a:r>
              <a:rPr lang="en-US" sz="3200" dirty="0"/>
              <a:t>Book bag</a:t>
            </a:r>
          </a:p>
          <a:p>
            <a:pPr algn="ctr"/>
            <a:r>
              <a:rPr lang="en-US" sz="3200" dirty="0"/>
              <a:t>book</a:t>
            </a:r>
          </a:p>
          <a:p>
            <a:pPr algn="ctr"/>
            <a:endParaRPr lang="en-US" sz="2800" dirty="0"/>
          </a:p>
          <a:p>
            <a:pPr algn="ctr"/>
            <a:endParaRPr lang="en-US" sz="3600" dirty="0"/>
          </a:p>
        </p:txBody>
      </p:sp>
    </p:spTree>
    <p:extLst>
      <p:ext uri="{BB962C8B-B14F-4D97-AF65-F5344CB8AC3E}">
        <p14:creationId xmlns:p14="http://schemas.microsoft.com/office/powerpoint/2010/main" val="8420187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Word search</a:t>
            </a:r>
          </a:p>
        </p:txBody>
      </p:sp>
      <p:graphicFrame>
        <p:nvGraphicFramePr>
          <p:cNvPr id="6" name="Content Placeholder 5"/>
          <p:cNvGraphicFramePr>
            <a:graphicFrameLocks noGrp="1"/>
          </p:cNvGraphicFramePr>
          <p:nvPr>
            <p:ph idx="1"/>
          </p:nvPr>
        </p:nvGraphicFramePr>
        <p:xfrm>
          <a:off x="838201" y="1825625"/>
          <a:ext cx="5299364" cy="4053840"/>
        </p:xfrm>
        <a:graphic>
          <a:graphicData uri="http://schemas.openxmlformats.org/drawingml/2006/table">
            <a:tbl>
              <a:tblPr firstRow="1" bandRow="1">
                <a:tableStyleId>{5940675A-B579-460E-94D1-54222C63F5DA}</a:tableStyleId>
              </a:tblPr>
              <a:tblGrid>
                <a:gridCol w="757052">
                  <a:extLst>
                    <a:ext uri="{9D8B030D-6E8A-4147-A177-3AD203B41FA5}">
                      <a16:colId xmlns:a16="http://schemas.microsoft.com/office/drawing/2014/main" val="20000"/>
                    </a:ext>
                  </a:extLst>
                </a:gridCol>
                <a:gridCol w="757052">
                  <a:extLst>
                    <a:ext uri="{9D8B030D-6E8A-4147-A177-3AD203B41FA5}">
                      <a16:colId xmlns:a16="http://schemas.microsoft.com/office/drawing/2014/main" val="20001"/>
                    </a:ext>
                  </a:extLst>
                </a:gridCol>
                <a:gridCol w="757052">
                  <a:extLst>
                    <a:ext uri="{9D8B030D-6E8A-4147-A177-3AD203B41FA5}">
                      <a16:colId xmlns:a16="http://schemas.microsoft.com/office/drawing/2014/main" val="20002"/>
                    </a:ext>
                  </a:extLst>
                </a:gridCol>
                <a:gridCol w="757052">
                  <a:extLst>
                    <a:ext uri="{9D8B030D-6E8A-4147-A177-3AD203B41FA5}">
                      <a16:colId xmlns:a16="http://schemas.microsoft.com/office/drawing/2014/main" val="20003"/>
                    </a:ext>
                  </a:extLst>
                </a:gridCol>
                <a:gridCol w="757052">
                  <a:extLst>
                    <a:ext uri="{9D8B030D-6E8A-4147-A177-3AD203B41FA5}">
                      <a16:colId xmlns:a16="http://schemas.microsoft.com/office/drawing/2014/main" val="20004"/>
                    </a:ext>
                  </a:extLst>
                </a:gridCol>
                <a:gridCol w="757052">
                  <a:extLst>
                    <a:ext uri="{9D8B030D-6E8A-4147-A177-3AD203B41FA5}">
                      <a16:colId xmlns:a16="http://schemas.microsoft.com/office/drawing/2014/main" val="20005"/>
                    </a:ext>
                  </a:extLst>
                </a:gridCol>
                <a:gridCol w="757052">
                  <a:extLst>
                    <a:ext uri="{9D8B030D-6E8A-4147-A177-3AD203B41FA5}">
                      <a16:colId xmlns:a16="http://schemas.microsoft.com/office/drawing/2014/main" val="20006"/>
                    </a:ext>
                  </a:extLst>
                </a:gridCol>
              </a:tblGrid>
              <a:tr h="370840">
                <a:tc>
                  <a:txBody>
                    <a:bodyPr/>
                    <a:lstStyle/>
                    <a:p>
                      <a:pPr marL="0" algn="r" defTabSz="914400" rtl="1" eaLnBrk="1" latinLnBrk="0" hangingPunct="1"/>
                      <a:r>
                        <a:rPr lang="ar-SA" sz="3200" b="1" dirty="0"/>
                        <a:t>ك</a:t>
                      </a:r>
                      <a:endParaRPr lang="en-US" sz="3200" b="1" dirty="0"/>
                    </a:p>
                  </a:txBody>
                  <a:tcPr/>
                </a:tc>
                <a:tc>
                  <a:txBody>
                    <a:bodyPr/>
                    <a:lstStyle/>
                    <a:p>
                      <a:pPr marL="0" algn="r" defTabSz="914400" rtl="1" eaLnBrk="1" latinLnBrk="0" hangingPunct="1"/>
                      <a:r>
                        <a:rPr lang="ar-SA" sz="3200" b="1" dirty="0" err="1"/>
                        <a:t>م</a:t>
                      </a:r>
                      <a:endParaRPr lang="en-US" sz="3200" b="1" dirty="0"/>
                    </a:p>
                  </a:txBody>
                  <a:tcPr/>
                </a:tc>
                <a:tc>
                  <a:txBody>
                    <a:bodyPr/>
                    <a:lstStyle/>
                    <a:p>
                      <a:pPr marL="0" algn="r" defTabSz="914400" rtl="1" eaLnBrk="1" latinLnBrk="0" hangingPunct="1"/>
                      <a:r>
                        <a:rPr lang="ar-SA" sz="3200" b="1" dirty="0" err="1"/>
                        <a:t>ة</a:t>
                      </a:r>
                      <a:endParaRPr lang="en-US" sz="3200" b="1" dirty="0"/>
                    </a:p>
                  </a:txBody>
                  <a:tcPr/>
                </a:tc>
                <a:tc>
                  <a:txBody>
                    <a:bodyPr/>
                    <a:lstStyle/>
                    <a:p>
                      <a:pPr marL="0" algn="r" defTabSz="914400" rtl="1" eaLnBrk="1" latinLnBrk="0" hangingPunct="1"/>
                      <a:r>
                        <a:rPr lang="ar-SA" sz="3200" b="1" dirty="0" err="1"/>
                        <a:t>ا</a:t>
                      </a:r>
                      <a:endParaRPr lang="en-US" sz="3200" b="1" dirty="0"/>
                    </a:p>
                  </a:txBody>
                  <a:tcPr/>
                </a:tc>
                <a:tc>
                  <a:txBody>
                    <a:bodyPr/>
                    <a:lstStyle/>
                    <a:p>
                      <a:pPr marL="0" algn="r" defTabSz="914400" rtl="1" eaLnBrk="1" latinLnBrk="0" hangingPunct="1"/>
                      <a:r>
                        <a:rPr lang="ar-SA" sz="3200" b="1" dirty="0" err="1"/>
                        <a:t>ح</a:t>
                      </a:r>
                      <a:endParaRPr lang="en-US" sz="3200" b="1" dirty="0"/>
                    </a:p>
                  </a:txBody>
                  <a:tcPr/>
                </a:tc>
                <a:tc>
                  <a:txBody>
                    <a:bodyPr/>
                    <a:lstStyle/>
                    <a:p>
                      <a:pPr marL="0" algn="r" defTabSz="914400" rtl="1" eaLnBrk="1" latinLnBrk="0" hangingPunct="1"/>
                      <a:r>
                        <a:rPr lang="ar-SA" sz="3200" b="1" dirty="0" err="1"/>
                        <a:t>م</a:t>
                      </a:r>
                      <a:endParaRPr lang="en-US" sz="3200" b="1" dirty="0"/>
                    </a:p>
                  </a:txBody>
                  <a:tcPr/>
                </a:tc>
                <a:tc>
                  <a:txBody>
                    <a:bodyPr/>
                    <a:lstStyle/>
                    <a:p>
                      <a:pPr marL="0" algn="r" defTabSz="914400" rtl="1" eaLnBrk="1" latinLnBrk="0" hangingPunct="1"/>
                      <a:r>
                        <a:rPr lang="ar-SA" sz="3200" b="1" dirty="0" err="1"/>
                        <a:t>م</a:t>
                      </a:r>
                      <a:endParaRPr lang="en-US" sz="3200" b="1" dirty="0"/>
                    </a:p>
                  </a:txBody>
                  <a:tcPr/>
                </a:tc>
                <a:extLst>
                  <a:ext uri="{0D108BD9-81ED-4DB2-BD59-A6C34878D82A}">
                    <a16:rowId xmlns:a16="http://schemas.microsoft.com/office/drawing/2014/main" val="10000"/>
                  </a:ext>
                </a:extLst>
              </a:tr>
              <a:tr h="370840">
                <a:tc>
                  <a:txBody>
                    <a:bodyPr/>
                    <a:lstStyle/>
                    <a:p>
                      <a:pPr marL="0" algn="r" defTabSz="914400" rtl="1" eaLnBrk="1" latinLnBrk="0" hangingPunct="1"/>
                      <a:r>
                        <a:rPr lang="ar-SA" sz="3200" b="1" dirty="0" err="1"/>
                        <a:t>ت</a:t>
                      </a:r>
                      <a:endParaRPr lang="en-US" sz="3200" b="1" dirty="0"/>
                    </a:p>
                  </a:txBody>
                  <a:tcPr/>
                </a:tc>
                <a:tc>
                  <a:txBody>
                    <a:bodyPr/>
                    <a:lstStyle/>
                    <a:p>
                      <a:pPr marL="0" algn="r" defTabSz="914400" rtl="1" eaLnBrk="1" latinLnBrk="0" hangingPunct="1"/>
                      <a:r>
                        <a:rPr lang="ar-SA" sz="3200" b="1" dirty="0"/>
                        <a:t>ق</a:t>
                      </a:r>
                      <a:endParaRPr lang="en-US" sz="3200" b="1" dirty="0"/>
                    </a:p>
                  </a:txBody>
                  <a:tcPr/>
                </a:tc>
                <a:tc>
                  <a:txBody>
                    <a:bodyPr/>
                    <a:lstStyle/>
                    <a:p>
                      <a:pPr marL="0" algn="r" defTabSz="914400" rtl="1" eaLnBrk="1" latinLnBrk="0" hangingPunct="1"/>
                      <a:r>
                        <a:rPr lang="ar-SA" sz="3200" b="1" dirty="0" err="1"/>
                        <a:t>ث</a:t>
                      </a:r>
                      <a:endParaRPr lang="en-US" sz="3200" b="1" dirty="0"/>
                    </a:p>
                  </a:txBody>
                  <a:tcPr/>
                </a:tc>
                <a:tc>
                  <a:txBody>
                    <a:bodyPr/>
                    <a:lstStyle/>
                    <a:p>
                      <a:pPr marL="0" algn="r" defTabSz="914400" rtl="1" eaLnBrk="1" latinLnBrk="0" hangingPunct="1"/>
                      <a:r>
                        <a:rPr lang="ar-SA" sz="3200" b="1" dirty="0" err="1"/>
                        <a:t>ر</a:t>
                      </a:r>
                      <a:endParaRPr lang="en-US" sz="3200" b="1" dirty="0"/>
                    </a:p>
                  </a:txBody>
                  <a:tcPr/>
                </a:tc>
                <a:tc>
                  <a:txBody>
                    <a:bodyPr/>
                    <a:lstStyle/>
                    <a:p>
                      <a:pPr marL="0" algn="r" defTabSz="914400" rtl="1" eaLnBrk="1" latinLnBrk="0" hangingPunct="1"/>
                      <a:r>
                        <a:rPr lang="ar-SA" sz="3200" b="1" dirty="0"/>
                        <a:t>ن</a:t>
                      </a:r>
                      <a:endParaRPr lang="en-US" sz="3200" b="1" dirty="0"/>
                    </a:p>
                  </a:txBody>
                  <a:tcPr/>
                </a:tc>
                <a:tc>
                  <a:txBody>
                    <a:bodyPr/>
                    <a:lstStyle/>
                    <a:p>
                      <a:pPr marL="0" algn="r" defTabSz="914400" rtl="1" eaLnBrk="1" latinLnBrk="0" hangingPunct="1"/>
                      <a:r>
                        <a:rPr lang="ar-SA" sz="3200" b="1" dirty="0" err="1"/>
                        <a:t>ح</a:t>
                      </a:r>
                      <a:endParaRPr lang="en-US" sz="3200" b="1" dirty="0"/>
                    </a:p>
                  </a:txBody>
                  <a:tcPr/>
                </a:tc>
                <a:tc>
                  <a:txBody>
                    <a:bodyPr/>
                    <a:lstStyle/>
                    <a:p>
                      <a:pPr marL="0" algn="r" defTabSz="914400" rtl="1" eaLnBrk="1" latinLnBrk="0" hangingPunct="1"/>
                      <a:r>
                        <a:rPr lang="ar-SA" sz="3200" b="1" dirty="0"/>
                        <a:t>ق</a:t>
                      </a:r>
                      <a:endParaRPr lang="en-US" sz="3200" b="1" dirty="0"/>
                    </a:p>
                  </a:txBody>
                  <a:tcPr/>
                </a:tc>
                <a:extLst>
                  <a:ext uri="{0D108BD9-81ED-4DB2-BD59-A6C34878D82A}">
                    <a16:rowId xmlns:a16="http://schemas.microsoft.com/office/drawing/2014/main" val="10001"/>
                  </a:ext>
                </a:extLst>
              </a:tr>
              <a:tr h="370840">
                <a:tc>
                  <a:txBody>
                    <a:bodyPr/>
                    <a:lstStyle/>
                    <a:p>
                      <a:pPr marL="0" algn="r" defTabSz="914400" rtl="1" eaLnBrk="1" latinLnBrk="0" hangingPunct="1"/>
                      <a:r>
                        <a:rPr lang="ar-SA" sz="3200" b="1" dirty="0" err="1"/>
                        <a:t>ا</a:t>
                      </a:r>
                      <a:endParaRPr lang="en-US" sz="3200" b="1" dirty="0"/>
                    </a:p>
                  </a:txBody>
                  <a:tcPr/>
                </a:tc>
                <a:tc>
                  <a:txBody>
                    <a:bodyPr/>
                    <a:lstStyle/>
                    <a:p>
                      <a:pPr marL="0" algn="r" defTabSz="914400" rtl="1" eaLnBrk="1" latinLnBrk="0" hangingPunct="1"/>
                      <a:r>
                        <a:rPr lang="ar-SA" sz="3200" b="1" dirty="0"/>
                        <a:t>ل</a:t>
                      </a:r>
                      <a:endParaRPr lang="en-US" sz="3200" b="1" dirty="0"/>
                    </a:p>
                  </a:txBody>
                  <a:tcPr/>
                </a:tc>
                <a:tc>
                  <a:txBody>
                    <a:bodyPr/>
                    <a:lstStyle/>
                    <a:p>
                      <a:pPr marL="0" algn="r" defTabSz="914400" rtl="1" eaLnBrk="1" latinLnBrk="0" hangingPunct="1"/>
                      <a:r>
                        <a:rPr lang="ar-SA" sz="3200" b="1" dirty="0" err="1"/>
                        <a:t>ج</a:t>
                      </a:r>
                      <a:endParaRPr lang="en-US" sz="3200" b="1" dirty="0"/>
                    </a:p>
                  </a:txBody>
                  <a:tcPr/>
                </a:tc>
                <a:tc>
                  <a:txBody>
                    <a:bodyPr/>
                    <a:lstStyle/>
                    <a:p>
                      <a:pPr marL="0" algn="r" defTabSz="914400" rtl="1" eaLnBrk="1" latinLnBrk="0" hangingPunct="1"/>
                      <a:r>
                        <a:rPr lang="ar-SA" sz="3200" b="1" dirty="0"/>
                        <a:t>ل</a:t>
                      </a:r>
                      <a:endParaRPr lang="en-US" sz="3200" b="1" dirty="0"/>
                    </a:p>
                  </a:txBody>
                  <a:tcPr/>
                </a:tc>
                <a:tc>
                  <a:txBody>
                    <a:bodyPr/>
                    <a:lstStyle/>
                    <a:p>
                      <a:pPr marL="0" algn="r" defTabSz="914400" rtl="1" eaLnBrk="1" latinLnBrk="0" hangingPunct="1"/>
                      <a:r>
                        <a:rPr lang="ar-SA" sz="3200" b="1" dirty="0" err="1"/>
                        <a:t>ف</a:t>
                      </a:r>
                      <a:endParaRPr lang="en-US" sz="3200" b="1" dirty="0"/>
                    </a:p>
                  </a:txBody>
                  <a:tcPr/>
                </a:tc>
                <a:tc>
                  <a:txBody>
                    <a:bodyPr/>
                    <a:lstStyle/>
                    <a:p>
                      <a:pPr marL="0" algn="ctr" defTabSz="914400" rtl="1" eaLnBrk="1" latinLnBrk="0" hangingPunct="1"/>
                      <a:r>
                        <a:rPr lang="ar-SA" sz="3200" b="1" dirty="0" err="1"/>
                        <a:t>ر</a:t>
                      </a:r>
                      <a:endParaRPr lang="en-US" sz="3200" b="1" dirty="0"/>
                    </a:p>
                  </a:txBody>
                  <a:tcPr/>
                </a:tc>
                <a:tc>
                  <a:txBody>
                    <a:bodyPr/>
                    <a:lstStyle/>
                    <a:p>
                      <a:pPr marL="0" algn="r" defTabSz="914400" rtl="1" eaLnBrk="1" latinLnBrk="0" hangingPunct="1"/>
                      <a:r>
                        <a:rPr lang="ar-SA" sz="3200" b="1" dirty="0"/>
                        <a:t>ص</a:t>
                      </a:r>
                      <a:endParaRPr lang="en-US" sz="3200" b="1" dirty="0"/>
                    </a:p>
                  </a:txBody>
                  <a:tcPr/>
                </a:tc>
                <a:extLst>
                  <a:ext uri="{0D108BD9-81ED-4DB2-BD59-A6C34878D82A}">
                    <a16:rowId xmlns:a16="http://schemas.microsoft.com/office/drawing/2014/main" val="10002"/>
                  </a:ext>
                </a:extLst>
              </a:tr>
              <a:tr h="370840">
                <a:tc>
                  <a:txBody>
                    <a:bodyPr/>
                    <a:lstStyle/>
                    <a:p>
                      <a:pPr marL="0" algn="r" defTabSz="914400" rtl="1" eaLnBrk="1" latinLnBrk="0" hangingPunct="1"/>
                      <a:r>
                        <a:rPr lang="ar-SA" sz="3200" b="1" dirty="0"/>
                        <a:t>ب</a:t>
                      </a:r>
                      <a:endParaRPr lang="en-US" sz="3200" b="1" dirty="0"/>
                    </a:p>
                  </a:txBody>
                  <a:tcPr/>
                </a:tc>
                <a:tc>
                  <a:txBody>
                    <a:bodyPr/>
                    <a:lstStyle/>
                    <a:p>
                      <a:pPr marL="0" algn="r" defTabSz="914400" rtl="1" eaLnBrk="1" latinLnBrk="0" hangingPunct="1"/>
                      <a:r>
                        <a:rPr lang="ar-SA" sz="3200" b="1" dirty="0" err="1"/>
                        <a:t>م</a:t>
                      </a:r>
                      <a:endParaRPr lang="en-US" sz="3200" b="1" dirty="0"/>
                    </a:p>
                  </a:txBody>
                  <a:tcPr/>
                </a:tc>
                <a:tc>
                  <a:txBody>
                    <a:bodyPr/>
                    <a:lstStyle/>
                    <a:p>
                      <a:pPr marL="0" algn="r" defTabSz="914400" rtl="1" eaLnBrk="1" latinLnBrk="0" hangingPunct="1"/>
                      <a:r>
                        <a:rPr lang="ar-SA" sz="3200" b="1" dirty="0" err="1"/>
                        <a:t>ر</a:t>
                      </a:r>
                      <a:endParaRPr lang="en-US" sz="3200" b="1" dirty="0"/>
                    </a:p>
                  </a:txBody>
                  <a:tcPr/>
                </a:tc>
                <a:tc>
                  <a:txBody>
                    <a:bodyPr/>
                    <a:lstStyle/>
                    <a:p>
                      <a:pPr marL="0" algn="r" defTabSz="914400" rtl="1" eaLnBrk="1" latinLnBrk="0" hangingPunct="1"/>
                      <a:r>
                        <a:rPr lang="ar-SA" sz="3200" b="1" dirty="0" err="1"/>
                        <a:t>ظ</a:t>
                      </a:r>
                      <a:endParaRPr lang="en-US" sz="3200" b="1" dirty="0"/>
                    </a:p>
                  </a:txBody>
                  <a:tcPr/>
                </a:tc>
                <a:tc>
                  <a:txBody>
                    <a:bodyPr/>
                    <a:lstStyle/>
                    <a:p>
                      <a:pPr marL="0" algn="r" defTabSz="914400" rtl="1" eaLnBrk="1" latinLnBrk="0" hangingPunct="1"/>
                      <a:r>
                        <a:rPr lang="ar-SA" sz="3200" b="1" dirty="0"/>
                        <a:t>ل</a:t>
                      </a:r>
                      <a:endParaRPr lang="en-US" sz="3200" b="1" dirty="0"/>
                    </a:p>
                  </a:txBody>
                  <a:tcPr/>
                </a:tc>
                <a:tc>
                  <a:txBody>
                    <a:bodyPr/>
                    <a:lstStyle/>
                    <a:p>
                      <a:pPr marL="0" algn="r" defTabSz="914400" rtl="1" eaLnBrk="1" latinLnBrk="0" hangingPunct="1"/>
                      <a:r>
                        <a:rPr lang="ar-SA" sz="3200" b="1" dirty="0"/>
                        <a:t>ص</a:t>
                      </a:r>
                      <a:endParaRPr lang="en-US" sz="3200" b="1" dirty="0"/>
                    </a:p>
                  </a:txBody>
                  <a:tcPr/>
                </a:tc>
                <a:tc>
                  <a:txBody>
                    <a:bodyPr/>
                    <a:lstStyle/>
                    <a:p>
                      <a:pPr marL="0" algn="r" defTabSz="914400" rtl="1" eaLnBrk="1" latinLnBrk="0" hangingPunct="1"/>
                      <a:r>
                        <a:rPr lang="ar-SA" sz="3200" b="1" dirty="0" err="1"/>
                        <a:t>ط</a:t>
                      </a:r>
                      <a:endParaRPr lang="en-US" sz="3200" b="1" dirty="0"/>
                    </a:p>
                  </a:txBody>
                  <a:tcPr/>
                </a:tc>
                <a:extLst>
                  <a:ext uri="{0D108BD9-81ED-4DB2-BD59-A6C34878D82A}">
                    <a16:rowId xmlns:a16="http://schemas.microsoft.com/office/drawing/2014/main" val="10003"/>
                  </a:ext>
                </a:extLst>
              </a:tr>
              <a:tr h="370840">
                <a:tc>
                  <a:txBody>
                    <a:bodyPr/>
                    <a:lstStyle/>
                    <a:p>
                      <a:pPr marL="0" algn="r" defTabSz="914400" rtl="1" eaLnBrk="1" latinLnBrk="0" hangingPunct="1"/>
                      <a:r>
                        <a:rPr lang="ar-SA" sz="3200" b="1" dirty="0" err="1"/>
                        <a:t>ض</a:t>
                      </a:r>
                      <a:endParaRPr lang="en-US" sz="3200" b="1" dirty="0"/>
                    </a:p>
                  </a:txBody>
                  <a:tcPr/>
                </a:tc>
                <a:tc>
                  <a:txBody>
                    <a:bodyPr/>
                    <a:lstStyle/>
                    <a:p>
                      <a:pPr marL="0" algn="r" defTabSz="914400" rtl="1" eaLnBrk="1" latinLnBrk="0" hangingPunct="1"/>
                      <a:r>
                        <a:rPr lang="ar-SA" sz="3200" b="1" dirty="0"/>
                        <a:t>ـ</a:t>
                      </a:r>
                      <a:r>
                        <a:rPr lang="ar-SA" sz="3200" b="1" dirty="0" err="1"/>
                        <a:t>ة</a:t>
                      </a:r>
                      <a:endParaRPr lang="en-US" sz="3200" b="1" dirty="0"/>
                    </a:p>
                  </a:txBody>
                  <a:tcPr/>
                </a:tc>
                <a:tc>
                  <a:txBody>
                    <a:bodyPr/>
                    <a:lstStyle/>
                    <a:p>
                      <a:pPr marL="0" algn="r" defTabSz="914400" rtl="1" eaLnBrk="1" latinLnBrk="0" hangingPunct="1"/>
                      <a:r>
                        <a:rPr lang="ar-SA" sz="3200" b="1" dirty="0"/>
                        <a:t>ـ</a:t>
                      </a:r>
                      <a:r>
                        <a:rPr lang="ar-SA" sz="3200" b="1" dirty="0" err="1"/>
                        <a:t>ة</a:t>
                      </a:r>
                      <a:endParaRPr lang="en-US" sz="3200" b="1" dirty="0"/>
                    </a:p>
                  </a:txBody>
                  <a:tcPr/>
                </a:tc>
                <a:tc>
                  <a:txBody>
                    <a:bodyPr/>
                    <a:lstStyle/>
                    <a:p>
                      <a:pPr marL="0" algn="r" defTabSz="914400" rtl="1" eaLnBrk="1" latinLnBrk="0" hangingPunct="1"/>
                      <a:r>
                        <a:rPr lang="ar-SA" sz="3200" b="1" dirty="0"/>
                        <a:t>ق</a:t>
                      </a:r>
                      <a:endParaRPr lang="en-US" sz="3200" b="1" dirty="0"/>
                    </a:p>
                  </a:txBody>
                  <a:tcPr/>
                </a:tc>
                <a:tc>
                  <a:txBody>
                    <a:bodyPr/>
                    <a:lstStyle/>
                    <a:p>
                      <a:pPr marL="0" algn="r" defTabSz="914400" rtl="1" eaLnBrk="1" latinLnBrk="0" hangingPunct="1"/>
                      <a:r>
                        <a:rPr lang="ar-SA" sz="3200" b="1" dirty="0" err="1"/>
                        <a:t>ف</a:t>
                      </a:r>
                      <a:endParaRPr lang="en-US" sz="3200" b="1" dirty="0"/>
                    </a:p>
                  </a:txBody>
                  <a:tcPr/>
                </a:tc>
                <a:tc>
                  <a:txBody>
                    <a:bodyPr/>
                    <a:lstStyle/>
                    <a:p>
                      <a:pPr marL="0" algn="r" defTabSz="914400" rtl="1" eaLnBrk="1" latinLnBrk="0" hangingPunct="1"/>
                      <a:r>
                        <a:rPr lang="ar-SA" sz="3200" b="1" dirty="0"/>
                        <a:t>ص</a:t>
                      </a:r>
                      <a:endParaRPr lang="en-US" sz="3200" b="1" dirty="0"/>
                    </a:p>
                  </a:txBody>
                  <a:tcPr/>
                </a:tc>
                <a:tc>
                  <a:txBody>
                    <a:bodyPr/>
                    <a:lstStyle/>
                    <a:p>
                      <a:pPr marL="0" algn="r" defTabSz="914400" rtl="1" eaLnBrk="1" latinLnBrk="0" hangingPunct="1"/>
                      <a:r>
                        <a:rPr lang="ar-SA" sz="3200" b="1" dirty="0" err="1"/>
                        <a:t>ث</a:t>
                      </a:r>
                      <a:endParaRPr lang="en-US" sz="3200" b="1" dirty="0"/>
                    </a:p>
                  </a:txBody>
                  <a:tcPr/>
                </a:tc>
                <a:extLst>
                  <a:ext uri="{0D108BD9-81ED-4DB2-BD59-A6C34878D82A}">
                    <a16:rowId xmlns:a16="http://schemas.microsoft.com/office/drawing/2014/main" val="10004"/>
                  </a:ext>
                </a:extLst>
              </a:tr>
              <a:tr h="370840">
                <a:tc>
                  <a:txBody>
                    <a:bodyPr/>
                    <a:lstStyle/>
                    <a:p>
                      <a:pPr marL="0" algn="r" defTabSz="914400" rtl="1" eaLnBrk="1" latinLnBrk="0" hangingPunct="1"/>
                      <a:r>
                        <a:rPr lang="ar-SA" sz="3200" b="1" dirty="0"/>
                        <a:t>و</a:t>
                      </a:r>
                      <a:endParaRPr lang="en-US" sz="3200" b="1" dirty="0"/>
                    </a:p>
                  </a:txBody>
                  <a:tcPr/>
                </a:tc>
                <a:tc>
                  <a:txBody>
                    <a:bodyPr/>
                    <a:lstStyle/>
                    <a:p>
                      <a:pPr marL="0" algn="r" defTabSz="914400" rtl="1" eaLnBrk="1" latinLnBrk="0" hangingPunct="1"/>
                      <a:r>
                        <a:rPr lang="ar-SA" sz="3200" b="1" dirty="0"/>
                        <a:t>ل</a:t>
                      </a:r>
                      <a:endParaRPr lang="en-US" sz="3200" b="1" dirty="0"/>
                    </a:p>
                  </a:txBody>
                  <a:tcPr/>
                </a:tc>
                <a:tc>
                  <a:txBody>
                    <a:bodyPr/>
                    <a:lstStyle/>
                    <a:p>
                      <a:pPr marL="0" algn="r" defTabSz="914400" rtl="1" eaLnBrk="1" latinLnBrk="0" hangingPunct="1"/>
                      <a:r>
                        <a:rPr lang="ar-SA" sz="3200" b="1" dirty="0" err="1"/>
                        <a:t>ة</a:t>
                      </a:r>
                      <a:endParaRPr lang="en-US" sz="3200" b="1" dirty="0"/>
                    </a:p>
                  </a:txBody>
                  <a:tcPr/>
                </a:tc>
                <a:tc>
                  <a:txBody>
                    <a:bodyPr/>
                    <a:lstStyle/>
                    <a:p>
                      <a:pPr marL="0" algn="r" defTabSz="914400" rtl="1" eaLnBrk="1" latinLnBrk="0" hangingPunct="1"/>
                      <a:r>
                        <a:rPr lang="ar-SA" sz="3200" b="1" dirty="0" err="1"/>
                        <a:t>ر</a:t>
                      </a:r>
                      <a:endParaRPr lang="en-US" sz="3200" b="1" dirty="0"/>
                    </a:p>
                  </a:txBody>
                  <a:tcPr/>
                </a:tc>
                <a:tc>
                  <a:txBody>
                    <a:bodyPr/>
                    <a:lstStyle/>
                    <a:p>
                      <a:pPr marL="0" algn="r" defTabSz="914400" rtl="1" eaLnBrk="1" latinLnBrk="0" hangingPunct="1"/>
                      <a:r>
                        <a:rPr lang="ar-SA" sz="3200" b="1" dirty="0" err="1"/>
                        <a:t>ط</a:t>
                      </a:r>
                      <a:endParaRPr lang="en-US" sz="3200" b="1" dirty="0"/>
                    </a:p>
                  </a:txBody>
                  <a:tcPr/>
                </a:tc>
                <a:tc>
                  <a:txBody>
                    <a:bodyPr/>
                    <a:lstStyle/>
                    <a:p>
                      <a:pPr marL="0" algn="r" defTabSz="914400" rtl="1" eaLnBrk="1" latinLnBrk="0" hangingPunct="1"/>
                      <a:r>
                        <a:rPr lang="ar-SA" sz="3200" b="1" dirty="0" err="1"/>
                        <a:t>س</a:t>
                      </a:r>
                      <a:endParaRPr lang="en-US" sz="3200" b="1" dirty="0"/>
                    </a:p>
                  </a:txBody>
                  <a:tcPr/>
                </a:tc>
                <a:tc>
                  <a:txBody>
                    <a:bodyPr/>
                    <a:lstStyle/>
                    <a:p>
                      <a:pPr marL="0" algn="r" defTabSz="914400" rtl="1" eaLnBrk="1" latinLnBrk="0" hangingPunct="1"/>
                      <a:r>
                        <a:rPr lang="ar-SA" sz="3200" b="1" dirty="0" err="1"/>
                        <a:t>م</a:t>
                      </a:r>
                      <a:endParaRPr lang="en-US" sz="3200" b="1" dirty="0"/>
                    </a:p>
                  </a:txBody>
                  <a:tcPr/>
                </a:tc>
                <a:extLst>
                  <a:ext uri="{0D108BD9-81ED-4DB2-BD59-A6C34878D82A}">
                    <a16:rowId xmlns:a16="http://schemas.microsoft.com/office/drawing/2014/main" val="10005"/>
                  </a:ext>
                </a:extLst>
              </a:tr>
              <a:tr h="370840">
                <a:tc>
                  <a:txBody>
                    <a:bodyPr/>
                    <a:lstStyle/>
                    <a:p>
                      <a:pPr marL="0" algn="r" defTabSz="914400" rtl="1" eaLnBrk="1" latinLnBrk="0" hangingPunct="1"/>
                      <a:r>
                        <a:rPr lang="ar-SA" sz="3200" b="1" dirty="0"/>
                        <a:t>ق</a:t>
                      </a:r>
                      <a:endParaRPr lang="en-US" sz="3200" b="1" dirty="0"/>
                    </a:p>
                  </a:txBody>
                  <a:tcPr/>
                </a:tc>
                <a:tc>
                  <a:txBody>
                    <a:bodyPr/>
                    <a:lstStyle/>
                    <a:p>
                      <a:pPr marL="0" algn="r" defTabSz="914400" rtl="1" eaLnBrk="1" latinLnBrk="0" hangingPunct="1"/>
                      <a:r>
                        <a:rPr lang="ar-SA" sz="3200" b="1" dirty="0" err="1"/>
                        <a:t>ث</a:t>
                      </a:r>
                      <a:endParaRPr lang="en-US" sz="3200" b="1" dirty="0"/>
                    </a:p>
                  </a:txBody>
                  <a:tcPr/>
                </a:tc>
                <a:tc>
                  <a:txBody>
                    <a:bodyPr/>
                    <a:lstStyle/>
                    <a:p>
                      <a:pPr marL="0" algn="r" defTabSz="914400" rtl="1" eaLnBrk="1" latinLnBrk="0" hangingPunct="1"/>
                      <a:r>
                        <a:rPr lang="ar-SA" sz="3200" b="1" dirty="0" err="1"/>
                        <a:t>ز</a:t>
                      </a:r>
                      <a:endParaRPr lang="en-US" sz="3200" b="1" dirty="0"/>
                    </a:p>
                  </a:txBody>
                  <a:tcPr/>
                </a:tc>
                <a:tc>
                  <a:txBody>
                    <a:bodyPr/>
                    <a:lstStyle/>
                    <a:p>
                      <a:pPr marL="0" algn="r" defTabSz="914400" rtl="1" eaLnBrk="1" latinLnBrk="0" hangingPunct="1"/>
                      <a:r>
                        <a:rPr lang="ar-SA" sz="3200" b="1" dirty="0" err="1"/>
                        <a:t>س</a:t>
                      </a:r>
                      <a:endParaRPr lang="en-US" sz="3200" b="1" dirty="0"/>
                    </a:p>
                  </a:txBody>
                  <a:tcPr/>
                </a:tc>
                <a:tc>
                  <a:txBody>
                    <a:bodyPr/>
                    <a:lstStyle/>
                    <a:p>
                      <a:pPr marL="0" algn="r" defTabSz="914400" rtl="1" eaLnBrk="1" latinLnBrk="0" hangingPunct="1"/>
                      <a:r>
                        <a:rPr lang="ar-SA" sz="3200" b="1" dirty="0" err="1"/>
                        <a:t>ا</a:t>
                      </a:r>
                      <a:endParaRPr lang="en-US" sz="3200" b="1" dirty="0"/>
                    </a:p>
                  </a:txBody>
                  <a:tcPr/>
                </a:tc>
                <a:tc>
                  <a:txBody>
                    <a:bodyPr/>
                    <a:lstStyle/>
                    <a:p>
                      <a:pPr marL="0" algn="r" defTabSz="914400" rtl="1" eaLnBrk="1" latinLnBrk="0" hangingPunct="1"/>
                      <a:r>
                        <a:rPr lang="ar-SA" sz="3200" b="1" dirty="0" err="1"/>
                        <a:t>ر</a:t>
                      </a:r>
                      <a:endParaRPr lang="en-US" sz="3200" b="1" dirty="0"/>
                    </a:p>
                  </a:txBody>
                  <a:tcPr/>
                </a:tc>
                <a:tc>
                  <a:txBody>
                    <a:bodyPr/>
                    <a:lstStyle/>
                    <a:p>
                      <a:pPr marL="0" algn="r" defTabSz="914400" rtl="1" eaLnBrk="1" latinLnBrk="0" hangingPunct="1"/>
                      <a:r>
                        <a:rPr lang="ar-SA" sz="3200" b="1" dirty="0"/>
                        <a:t>ك</a:t>
                      </a:r>
                      <a:endParaRPr lang="en-US" sz="3200" b="1" dirty="0"/>
                    </a:p>
                  </a:txBody>
                  <a:tcPr/>
                </a:tc>
                <a:extLst>
                  <a:ext uri="{0D108BD9-81ED-4DB2-BD59-A6C34878D82A}">
                    <a16:rowId xmlns:a16="http://schemas.microsoft.com/office/drawing/2014/main" val="10006"/>
                  </a:ext>
                </a:extLst>
              </a:tr>
            </a:tbl>
          </a:graphicData>
        </a:graphic>
      </p:graphicFrame>
      <p:sp>
        <p:nvSpPr>
          <p:cNvPr id="4" name="Date Placeholder 3"/>
          <p:cNvSpPr>
            <a:spLocks noGrp="1"/>
          </p:cNvSpPr>
          <p:nvPr>
            <p:ph type="dt" sz="half" idx="10"/>
          </p:nvPr>
        </p:nvSpPr>
        <p:spPr/>
        <p:txBody>
          <a:bodyPr/>
          <a:lstStyle/>
          <a:p>
            <a:fld id="{8ACD71BF-62C0-2B49-8ECF-F6D2A9CCBCFB}" type="datetime1">
              <a:rPr lang="en-GB" smtClean="0"/>
              <a:t>06/05/2023</a:t>
            </a:fld>
            <a:endParaRPr lang="en-US"/>
          </a:p>
        </p:txBody>
      </p:sp>
      <p:sp>
        <p:nvSpPr>
          <p:cNvPr id="5" name="Footer Placeholder 4"/>
          <p:cNvSpPr>
            <a:spLocks noGrp="1"/>
          </p:cNvSpPr>
          <p:nvPr>
            <p:ph type="ftr" sz="quarter" idx="11"/>
          </p:nvPr>
        </p:nvSpPr>
        <p:spPr/>
        <p:txBody>
          <a:bodyPr/>
          <a:lstStyle/>
          <a:p>
            <a:r>
              <a:rPr lang="en-US"/>
              <a:t>Seloua Nedjai</a:t>
            </a:r>
          </a:p>
        </p:txBody>
      </p:sp>
      <p:sp>
        <p:nvSpPr>
          <p:cNvPr id="7" name="Rounded Rectangle 6"/>
          <p:cNvSpPr/>
          <p:nvPr/>
        </p:nvSpPr>
        <p:spPr>
          <a:xfrm>
            <a:off x="8769516" y="514350"/>
            <a:ext cx="2521528" cy="472916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2800" dirty="0"/>
          </a:p>
          <a:p>
            <a:pPr algn="ctr"/>
            <a:endParaRPr lang="en-US" sz="2800" dirty="0"/>
          </a:p>
          <a:p>
            <a:pPr algn="ctr"/>
            <a:endParaRPr lang="en-US" sz="2800" dirty="0"/>
          </a:p>
          <a:p>
            <a:pPr algn="ctr"/>
            <a:endParaRPr lang="en-US" sz="3600" dirty="0"/>
          </a:p>
        </p:txBody>
      </p:sp>
      <p:pic>
        <p:nvPicPr>
          <p:cNvPr id="8" name="Content Placeholder 3"/>
          <p:cNvPicPr>
            <a:picLocks/>
          </p:cNvPicPr>
          <p:nvPr/>
        </p:nvPicPr>
        <p:blipFill>
          <a:blip r:embed="rId2">
            <a:extLst>
              <a:ext uri="{28A0092B-C50C-407E-A947-70E740481C1C}">
                <a14:useLocalDpi xmlns:a14="http://schemas.microsoft.com/office/drawing/2010/main" val="0"/>
              </a:ext>
            </a:extLst>
          </a:blip>
          <a:stretch>
            <a:fillRect/>
          </a:stretch>
        </p:blipFill>
        <p:spPr>
          <a:xfrm>
            <a:off x="9315448" y="903124"/>
            <a:ext cx="589251" cy="590550"/>
          </a:xfrm>
          <a:prstGeom prst="rect">
            <a:avLst/>
          </a:prstGeom>
        </p:spPr>
      </p:pic>
      <p:pic>
        <p:nvPicPr>
          <p:cNvPr id="9" name="Picture 8"/>
          <p:cNvPicPr/>
          <p:nvPr/>
        </p:nvPicPr>
        <p:blipFill>
          <a:blip r:embed="rId3">
            <a:extLst>
              <a:ext uri="{28A0092B-C50C-407E-A947-70E740481C1C}">
                <a14:useLocalDpi xmlns:a14="http://schemas.microsoft.com/office/drawing/2010/main" val="0"/>
              </a:ext>
            </a:extLst>
          </a:blip>
          <a:stretch>
            <a:fillRect/>
          </a:stretch>
        </p:blipFill>
        <p:spPr>
          <a:xfrm rot="5400000">
            <a:off x="9492013" y="1334264"/>
            <a:ext cx="680001" cy="1033131"/>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15437" y="2287347"/>
            <a:ext cx="814843" cy="447129"/>
          </a:xfrm>
          <a:prstGeom prst="rect">
            <a:avLst/>
          </a:prstGeom>
        </p:spPr>
      </p:pic>
      <p:pic>
        <p:nvPicPr>
          <p:cNvPr id="11" name="Picture 10"/>
          <p:cNvPicPr/>
          <p:nvPr/>
        </p:nvPicPr>
        <p:blipFill>
          <a:blip r:embed="rId5">
            <a:extLst>
              <a:ext uri="{28A0092B-C50C-407E-A947-70E740481C1C}">
                <a14:useLocalDpi xmlns:a14="http://schemas.microsoft.com/office/drawing/2010/main" val="0"/>
              </a:ext>
            </a:extLst>
          </a:blip>
          <a:stretch>
            <a:fillRect/>
          </a:stretch>
        </p:blipFill>
        <p:spPr>
          <a:xfrm>
            <a:off x="9244465" y="3022399"/>
            <a:ext cx="1079111" cy="726835"/>
          </a:xfrm>
          <a:prstGeom prst="rect">
            <a:avLst/>
          </a:prstGeom>
        </p:spPr>
      </p:pic>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445721" y="903124"/>
            <a:ext cx="748180" cy="748180"/>
          </a:xfrm>
          <a:prstGeom prst="rect">
            <a:avLst/>
          </a:prstGeom>
        </p:spPr>
      </p:pic>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030280" y="2347918"/>
            <a:ext cx="1091970" cy="773115"/>
          </a:xfrm>
          <a:prstGeom prst="rect">
            <a:avLst/>
          </a:prstGeom>
        </p:spPr>
      </p:pic>
      <p:pic>
        <p:nvPicPr>
          <p:cNvPr id="14" name="Picture 13"/>
          <p:cNvPicPr/>
          <p:nvPr/>
        </p:nvPicPr>
        <p:blipFill>
          <a:blip r:embed="rId8">
            <a:extLst>
              <a:ext uri="{28A0092B-C50C-407E-A947-70E740481C1C}">
                <a14:useLocalDpi xmlns:a14="http://schemas.microsoft.com/office/drawing/2010/main" val="0"/>
              </a:ext>
            </a:extLst>
          </a:blip>
          <a:stretch>
            <a:fillRect/>
          </a:stretch>
        </p:blipFill>
        <p:spPr>
          <a:xfrm>
            <a:off x="10030280" y="3584813"/>
            <a:ext cx="692633" cy="877411"/>
          </a:xfrm>
          <a:prstGeom prst="rect">
            <a:avLst/>
          </a:prstGeom>
        </p:spPr>
      </p:pic>
      <p:pic>
        <p:nvPicPr>
          <p:cNvPr id="3" name="Picture 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9172571" y="4037156"/>
            <a:ext cx="732128" cy="976171"/>
          </a:xfrm>
          <a:prstGeom prst="rect">
            <a:avLst/>
          </a:prstGeom>
        </p:spPr>
      </p:pic>
    </p:spTree>
    <p:extLst>
      <p:ext uri="{BB962C8B-B14F-4D97-AF65-F5344CB8AC3E}">
        <p14:creationId xmlns:p14="http://schemas.microsoft.com/office/powerpoint/2010/main" val="13204247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Guess who.</a:t>
            </a:r>
          </a:p>
        </p:txBody>
      </p:sp>
      <p:sp>
        <p:nvSpPr>
          <p:cNvPr id="4" name="Date Placeholder 3"/>
          <p:cNvSpPr>
            <a:spLocks noGrp="1"/>
          </p:cNvSpPr>
          <p:nvPr>
            <p:ph type="dt" sz="half" idx="10"/>
          </p:nvPr>
        </p:nvSpPr>
        <p:spPr/>
        <p:txBody>
          <a:bodyPr/>
          <a:lstStyle/>
          <a:p>
            <a:fld id="{08284C09-CFF1-C34E-8113-6AEC1EFD8EE7}" type="datetime1">
              <a:rPr lang="en-GB" smtClean="0"/>
              <a:t>06/05/2023</a:t>
            </a:fld>
            <a:endParaRPr lang="en-US"/>
          </a:p>
        </p:txBody>
      </p:sp>
      <p:sp>
        <p:nvSpPr>
          <p:cNvPr id="5" name="Footer Placeholder 4"/>
          <p:cNvSpPr>
            <a:spLocks noGrp="1"/>
          </p:cNvSpPr>
          <p:nvPr>
            <p:ph type="ftr" sz="quarter" idx="11"/>
          </p:nvPr>
        </p:nvSpPr>
        <p:spPr/>
        <p:txBody>
          <a:bodyPr/>
          <a:lstStyle/>
          <a:p>
            <a:r>
              <a:rPr lang="en-US"/>
              <a:t>Seloua Nedjai</a:t>
            </a:r>
          </a:p>
        </p:txBody>
      </p:sp>
      <p:sp>
        <p:nvSpPr>
          <p:cNvPr id="6" name="Rounded Rectangle 5"/>
          <p:cNvSpPr/>
          <p:nvPr/>
        </p:nvSpPr>
        <p:spPr>
          <a:xfrm>
            <a:off x="1214439" y="2085975"/>
            <a:ext cx="2171700" cy="72866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I have this letter in my word         </a:t>
            </a:r>
            <a:r>
              <a:rPr lang="ar-SA" sz="3600" dirty="0"/>
              <a:t>ك</a:t>
            </a:r>
            <a:r>
              <a:rPr lang="en-GB" sz="3600" dirty="0"/>
              <a:t>   </a:t>
            </a:r>
            <a:endParaRPr lang="en-US" sz="3600" dirty="0"/>
          </a:p>
        </p:txBody>
      </p:sp>
      <p:cxnSp>
        <p:nvCxnSpPr>
          <p:cNvPr id="8" name="Straight Arrow Connector 7"/>
          <p:cNvCxnSpPr/>
          <p:nvPr/>
        </p:nvCxnSpPr>
        <p:spPr>
          <a:xfrm flipV="1">
            <a:off x="3581400" y="2085975"/>
            <a:ext cx="457200" cy="5143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3581400" y="2600325"/>
            <a:ext cx="576263" cy="4429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700463" y="2600325"/>
            <a:ext cx="58578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286250" y="1774607"/>
            <a:ext cx="1257300" cy="646331"/>
          </a:xfrm>
          <a:prstGeom prst="rect">
            <a:avLst/>
          </a:prstGeom>
          <a:noFill/>
        </p:spPr>
        <p:txBody>
          <a:bodyPr wrap="square" rtlCol="0">
            <a:spAutoFit/>
          </a:bodyPr>
          <a:lstStyle/>
          <a:p>
            <a:pPr marL="0" algn="r" defTabSz="914400" rtl="1" eaLnBrk="1" latinLnBrk="0" hangingPunct="1"/>
            <a:r>
              <a:rPr lang="ar-SA" sz="3600" dirty="0"/>
              <a:t>مقص</a:t>
            </a:r>
            <a:endParaRPr lang="en-US" sz="3600" dirty="0"/>
          </a:p>
        </p:txBody>
      </p:sp>
      <p:sp>
        <p:nvSpPr>
          <p:cNvPr id="14" name="TextBox 13"/>
          <p:cNvSpPr txBox="1"/>
          <p:nvPr/>
        </p:nvSpPr>
        <p:spPr>
          <a:xfrm>
            <a:off x="4772025" y="2420938"/>
            <a:ext cx="1171576" cy="646331"/>
          </a:xfrm>
          <a:prstGeom prst="rect">
            <a:avLst/>
          </a:prstGeom>
          <a:noFill/>
        </p:spPr>
        <p:txBody>
          <a:bodyPr wrap="square" rtlCol="0">
            <a:spAutoFit/>
          </a:bodyPr>
          <a:lstStyle/>
          <a:p>
            <a:pPr marL="0" algn="r" defTabSz="914400" rtl="1" eaLnBrk="1" latinLnBrk="0" hangingPunct="1"/>
            <a:r>
              <a:rPr lang="ar-SA" sz="3600"/>
              <a:t>كراس</a:t>
            </a:r>
            <a:endParaRPr lang="en-US" sz="3600" dirty="0"/>
          </a:p>
        </p:txBody>
      </p:sp>
      <p:sp>
        <p:nvSpPr>
          <p:cNvPr id="15" name="TextBox 14"/>
          <p:cNvSpPr txBox="1"/>
          <p:nvPr/>
        </p:nvSpPr>
        <p:spPr>
          <a:xfrm>
            <a:off x="4329112" y="3146356"/>
            <a:ext cx="1100138" cy="584775"/>
          </a:xfrm>
          <a:prstGeom prst="rect">
            <a:avLst/>
          </a:prstGeom>
          <a:noFill/>
        </p:spPr>
        <p:txBody>
          <a:bodyPr wrap="square" rtlCol="0">
            <a:spAutoFit/>
          </a:bodyPr>
          <a:lstStyle/>
          <a:p>
            <a:pPr marL="0" algn="r" defTabSz="914400" rtl="1" eaLnBrk="1" latinLnBrk="0" hangingPunct="1"/>
            <a:r>
              <a:rPr lang="ar-SA" sz="3200"/>
              <a:t>قلم</a:t>
            </a:r>
            <a:endParaRPr lang="en-US" sz="3200" dirty="0"/>
          </a:p>
        </p:txBody>
      </p:sp>
      <p:sp>
        <p:nvSpPr>
          <p:cNvPr id="16" name="Rounded Rectangle 15"/>
          <p:cNvSpPr/>
          <p:nvPr/>
        </p:nvSpPr>
        <p:spPr>
          <a:xfrm>
            <a:off x="1132286" y="4201032"/>
            <a:ext cx="2171700" cy="78581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0" eaLnBrk="1" latinLnBrk="0" hangingPunct="1"/>
            <a:r>
              <a:rPr lang="en-GB" dirty="0"/>
              <a:t>I have this letter in my word  </a:t>
            </a:r>
            <a:r>
              <a:rPr lang="ar-SA" sz="3600" dirty="0"/>
              <a:t>ب</a:t>
            </a:r>
            <a:endParaRPr lang="en-US" sz="3600" dirty="0"/>
          </a:p>
        </p:txBody>
      </p:sp>
      <p:cxnSp>
        <p:nvCxnSpPr>
          <p:cNvPr id="18" name="Straight Arrow Connector 17"/>
          <p:cNvCxnSpPr/>
          <p:nvPr/>
        </p:nvCxnSpPr>
        <p:spPr>
          <a:xfrm flipV="1">
            <a:off x="3700463" y="4228306"/>
            <a:ext cx="457200" cy="4714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3700463" y="4686300"/>
            <a:ext cx="77152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3700463" y="4686300"/>
            <a:ext cx="585787" cy="4857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600575" y="3817718"/>
            <a:ext cx="1071562" cy="646331"/>
          </a:xfrm>
          <a:prstGeom prst="rect">
            <a:avLst/>
          </a:prstGeom>
          <a:noFill/>
        </p:spPr>
        <p:txBody>
          <a:bodyPr wrap="square" rtlCol="0">
            <a:spAutoFit/>
          </a:bodyPr>
          <a:lstStyle/>
          <a:p>
            <a:pPr marL="0" algn="r" defTabSz="914400" rtl="1" eaLnBrk="1" latinLnBrk="0" hangingPunct="1"/>
            <a:r>
              <a:rPr lang="ar-SA" sz="3600"/>
              <a:t>مبراة</a:t>
            </a:r>
            <a:endParaRPr lang="en-US" sz="3600" dirty="0"/>
          </a:p>
        </p:txBody>
      </p:sp>
      <p:sp>
        <p:nvSpPr>
          <p:cNvPr id="24" name="TextBox 23"/>
          <p:cNvSpPr txBox="1"/>
          <p:nvPr/>
        </p:nvSpPr>
        <p:spPr>
          <a:xfrm>
            <a:off x="4729162" y="4313239"/>
            <a:ext cx="1042987" cy="646331"/>
          </a:xfrm>
          <a:prstGeom prst="rect">
            <a:avLst/>
          </a:prstGeom>
          <a:noFill/>
        </p:spPr>
        <p:txBody>
          <a:bodyPr wrap="square" rtlCol="0">
            <a:spAutoFit/>
          </a:bodyPr>
          <a:lstStyle/>
          <a:p>
            <a:pPr marL="0" algn="r" defTabSz="914400" rtl="1" eaLnBrk="1" latinLnBrk="0" hangingPunct="1"/>
            <a:r>
              <a:rPr lang="ar-SA" sz="3600"/>
              <a:t>ممحاة</a:t>
            </a:r>
            <a:endParaRPr lang="en-US" sz="3600" dirty="0"/>
          </a:p>
        </p:txBody>
      </p:sp>
      <p:sp>
        <p:nvSpPr>
          <p:cNvPr id="25" name="TextBox 24"/>
          <p:cNvSpPr txBox="1"/>
          <p:nvPr/>
        </p:nvSpPr>
        <p:spPr>
          <a:xfrm>
            <a:off x="4600575" y="4959570"/>
            <a:ext cx="1257300" cy="646331"/>
          </a:xfrm>
          <a:prstGeom prst="rect">
            <a:avLst/>
          </a:prstGeom>
          <a:noFill/>
        </p:spPr>
        <p:txBody>
          <a:bodyPr wrap="square" rtlCol="0">
            <a:spAutoFit/>
          </a:bodyPr>
          <a:lstStyle/>
          <a:p>
            <a:pPr marL="0" algn="r" defTabSz="914400" rtl="1" eaLnBrk="1" latinLnBrk="0" hangingPunct="1"/>
            <a:r>
              <a:rPr lang="ar-SA" sz="3600"/>
              <a:t>مسطرة</a:t>
            </a:r>
            <a:endParaRPr lang="en-US" sz="3600" dirty="0"/>
          </a:p>
        </p:txBody>
      </p:sp>
      <p:sp>
        <p:nvSpPr>
          <p:cNvPr id="26" name="Rounded Rectangle 25"/>
          <p:cNvSpPr/>
          <p:nvPr/>
        </p:nvSpPr>
        <p:spPr>
          <a:xfrm>
            <a:off x="6429376" y="1960563"/>
            <a:ext cx="1900237" cy="78263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0" eaLnBrk="1" latinLnBrk="0" hangingPunct="1"/>
            <a:r>
              <a:rPr lang="en-GB" dirty="0"/>
              <a:t>I have this letter in my word </a:t>
            </a:r>
            <a:r>
              <a:rPr lang="ar-SA" sz="3200" dirty="0" err="1"/>
              <a:t>ح</a:t>
            </a:r>
            <a:endParaRPr lang="en-US" sz="3200" dirty="0"/>
          </a:p>
        </p:txBody>
      </p:sp>
      <p:cxnSp>
        <p:nvCxnSpPr>
          <p:cNvPr id="28" name="Straight Arrow Connector 27"/>
          <p:cNvCxnSpPr/>
          <p:nvPr/>
        </p:nvCxnSpPr>
        <p:spPr>
          <a:xfrm flipV="1">
            <a:off x="8329613" y="1774607"/>
            <a:ext cx="614362" cy="4399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8443913" y="2420938"/>
            <a:ext cx="70008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8393907" y="2643187"/>
            <a:ext cx="750093" cy="2952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9144000" y="1409481"/>
            <a:ext cx="785813" cy="646331"/>
          </a:xfrm>
          <a:prstGeom prst="rect">
            <a:avLst/>
          </a:prstGeom>
          <a:noFill/>
        </p:spPr>
        <p:txBody>
          <a:bodyPr wrap="square" rtlCol="0">
            <a:spAutoFit/>
          </a:bodyPr>
          <a:lstStyle/>
          <a:p>
            <a:pPr marL="0" algn="r" defTabSz="914400" rtl="1" eaLnBrk="1" latinLnBrk="0" hangingPunct="1"/>
            <a:r>
              <a:rPr lang="ar-SA" sz="3600" dirty="0"/>
              <a:t>قلم</a:t>
            </a:r>
            <a:endParaRPr lang="en-US" sz="3600" dirty="0"/>
          </a:p>
        </p:txBody>
      </p:sp>
      <p:sp>
        <p:nvSpPr>
          <p:cNvPr id="35" name="TextBox 34"/>
          <p:cNvSpPr txBox="1"/>
          <p:nvPr/>
        </p:nvSpPr>
        <p:spPr>
          <a:xfrm>
            <a:off x="9394031" y="2085975"/>
            <a:ext cx="1078707" cy="646331"/>
          </a:xfrm>
          <a:prstGeom prst="rect">
            <a:avLst/>
          </a:prstGeom>
          <a:noFill/>
        </p:spPr>
        <p:txBody>
          <a:bodyPr wrap="square" rtlCol="0">
            <a:spAutoFit/>
          </a:bodyPr>
          <a:lstStyle/>
          <a:p>
            <a:pPr marL="0" algn="r" defTabSz="914400" rtl="1" eaLnBrk="1" latinLnBrk="0" hangingPunct="1"/>
            <a:r>
              <a:rPr lang="ar-SA" sz="3600" dirty="0"/>
              <a:t>ممحاة</a:t>
            </a:r>
            <a:endParaRPr lang="en-US" sz="3600" dirty="0"/>
          </a:p>
        </p:txBody>
      </p:sp>
      <p:sp>
        <p:nvSpPr>
          <p:cNvPr id="36" name="TextBox 35"/>
          <p:cNvSpPr txBox="1"/>
          <p:nvPr/>
        </p:nvSpPr>
        <p:spPr>
          <a:xfrm>
            <a:off x="9394031" y="2938463"/>
            <a:ext cx="1335882" cy="646331"/>
          </a:xfrm>
          <a:prstGeom prst="rect">
            <a:avLst/>
          </a:prstGeom>
          <a:noFill/>
        </p:spPr>
        <p:txBody>
          <a:bodyPr wrap="square" rtlCol="0">
            <a:spAutoFit/>
          </a:bodyPr>
          <a:lstStyle/>
          <a:p>
            <a:pPr marL="0" algn="r" defTabSz="914400" rtl="1" eaLnBrk="1" latinLnBrk="0" hangingPunct="1"/>
            <a:r>
              <a:rPr lang="ar-SA" sz="3600" dirty="0"/>
              <a:t>محفظة</a:t>
            </a:r>
            <a:endParaRPr lang="en-US" sz="3600" dirty="0"/>
          </a:p>
        </p:txBody>
      </p:sp>
      <p:sp>
        <p:nvSpPr>
          <p:cNvPr id="37" name="Rounded Rectangle 36"/>
          <p:cNvSpPr/>
          <p:nvPr/>
        </p:nvSpPr>
        <p:spPr>
          <a:xfrm>
            <a:off x="6429376" y="4228306"/>
            <a:ext cx="2014537" cy="73126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dirty="0"/>
              <a:t>I have this letter in my word</a:t>
            </a:r>
            <a:r>
              <a:rPr lang="ar-SA" dirty="0"/>
              <a:t>   </a:t>
            </a:r>
            <a:r>
              <a:rPr lang="ar-SA" sz="3600" dirty="0"/>
              <a:t>ل</a:t>
            </a:r>
            <a:r>
              <a:rPr lang="ar-SA" dirty="0"/>
              <a:t>  </a:t>
            </a:r>
            <a:endParaRPr lang="en-US" sz="3200" dirty="0"/>
          </a:p>
        </p:txBody>
      </p:sp>
      <p:cxnSp>
        <p:nvCxnSpPr>
          <p:cNvPr id="39" name="Straight Arrow Connector 38"/>
          <p:cNvCxnSpPr/>
          <p:nvPr/>
        </p:nvCxnSpPr>
        <p:spPr>
          <a:xfrm flipV="1">
            <a:off x="8586788" y="4086225"/>
            <a:ext cx="700087" cy="3778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flipV="1">
            <a:off x="8683230" y="4672012"/>
            <a:ext cx="664368" cy="134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8586788" y="4959570"/>
            <a:ext cx="700087" cy="3231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9294018" y="3700353"/>
            <a:ext cx="1078707" cy="646331"/>
          </a:xfrm>
          <a:prstGeom prst="rect">
            <a:avLst/>
          </a:prstGeom>
          <a:noFill/>
        </p:spPr>
        <p:txBody>
          <a:bodyPr wrap="square" rtlCol="0">
            <a:spAutoFit/>
          </a:bodyPr>
          <a:lstStyle/>
          <a:p>
            <a:pPr marL="0" algn="r" defTabSz="914400" rtl="1" eaLnBrk="1" latinLnBrk="0" hangingPunct="1"/>
            <a:r>
              <a:rPr lang="ar-SA" sz="3600" dirty="0"/>
              <a:t>مقص</a:t>
            </a:r>
            <a:endParaRPr lang="en-US" sz="3600" dirty="0"/>
          </a:p>
        </p:txBody>
      </p:sp>
      <p:sp>
        <p:nvSpPr>
          <p:cNvPr id="46" name="TextBox 45"/>
          <p:cNvSpPr txBox="1"/>
          <p:nvPr/>
        </p:nvSpPr>
        <p:spPr>
          <a:xfrm>
            <a:off x="9294018" y="4311758"/>
            <a:ext cx="685800" cy="646331"/>
          </a:xfrm>
          <a:prstGeom prst="rect">
            <a:avLst/>
          </a:prstGeom>
          <a:noFill/>
        </p:spPr>
        <p:txBody>
          <a:bodyPr wrap="square" rtlCol="0">
            <a:spAutoFit/>
          </a:bodyPr>
          <a:lstStyle/>
          <a:p>
            <a:pPr marL="0" algn="r" defTabSz="914400" rtl="1" eaLnBrk="1" latinLnBrk="0" hangingPunct="1"/>
            <a:r>
              <a:rPr lang="ar-SA" sz="3600"/>
              <a:t>قلم</a:t>
            </a:r>
            <a:endParaRPr lang="en-US" sz="3600" dirty="0"/>
          </a:p>
        </p:txBody>
      </p:sp>
      <p:sp>
        <p:nvSpPr>
          <p:cNvPr id="47" name="TextBox 46"/>
          <p:cNvSpPr txBox="1"/>
          <p:nvPr/>
        </p:nvSpPr>
        <p:spPr>
          <a:xfrm>
            <a:off x="9236867" y="4958089"/>
            <a:ext cx="1193007" cy="646331"/>
          </a:xfrm>
          <a:prstGeom prst="rect">
            <a:avLst/>
          </a:prstGeom>
          <a:noFill/>
        </p:spPr>
        <p:txBody>
          <a:bodyPr wrap="square" rtlCol="0">
            <a:spAutoFit/>
          </a:bodyPr>
          <a:lstStyle/>
          <a:p>
            <a:pPr marL="0" algn="r" defTabSz="914400" rtl="1" eaLnBrk="1" latinLnBrk="0" hangingPunct="1"/>
            <a:r>
              <a:rPr lang="ar-SA" sz="3600" dirty="0"/>
              <a:t>ممحاة</a:t>
            </a:r>
            <a:endParaRPr lang="en-US" sz="3600" dirty="0"/>
          </a:p>
        </p:txBody>
      </p:sp>
    </p:spTree>
    <p:extLst>
      <p:ext uri="{BB962C8B-B14F-4D97-AF65-F5344CB8AC3E}">
        <p14:creationId xmlns:p14="http://schemas.microsoft.com/office/powerpoint/2010/main" val="17207865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u="sng" dirty="0"/>
              <a:t>Join the same letter with an arrow</a:t>
            </a:r>
            <a:r>
              <a:rPr lang="en-GB" sz="3200" u="sng" dirty="0"/>
              <a:t>:  </a:t>
            </a:r>
            <a:r>
              <a:rPr lang="en-GB" sz="3200" dirty="0"/>
              <a:t>             </a:t>
            </a:r>
            <a:r>
              <a:rPr lang="en-US" sz="2800" u="sng" dirty="0"/>
              <a:t>Practice joining letters:</a:t>
            </a:r>
          </a:p>
        </p:txBody>
      </p:sp>
      <p:sp>
        <p:nvSpPr>
          <p:cNvPr id="3" name="Content Placeholder 2"/>
          <p:cNvSpPr>
            <a:spLocks noGrp="1"/>
          </p:cNvSpPr>
          <p:nvPr>
            <p:ph idx="1"/>
          </p:nvPr>
        </p:nvSpPr>
        <p:spPr/>
        <p:txBody>
          <a:bodyPr/>
          <a:lstStyle/>
          <a:p>
            <a:pPr marL="0" indent="0" algn="r" defTabSz="914400" rtl="1" eaLnBrk="1" latinLnBrk="0" hangingPunct="1">
              <a:lnSpc>
                <a:spcPct val="90000"/>
              </a:lnSpc>
              <a:spcBef>
                <a:spcPts val="1000"/>
              </a:spcBef>
              <a:buNone/>
            </a:pPr>
            <a:r>
              <a:rPr lang="ar-SA" dirty="0" err="1"/>
              <a:t>م+س+ط+ر+ة</a:t>
            </a:r>
            <a:r>
              <a:rPr lang="ar-SA" dirty="0"/>
              <a:t>=</a:t>
            </a:r>
            <a:r>
              <a:rPr lang="ar-SA" sz="1800" dirty="0"/>
              <a:t>.............................</a:t>
            </a:r>
          </a:p>
          <a:p>
            <a:pPr marL="0" indent="0" algn="r" defTabSz="914400" rtl="1" eaLnBrk="1" latinLnBrk="0" hangingPunct="1">
              <a:lnSpc>
                <a:spcPct val="90000"/>
              </a:lnSpc>
              <a:spcBef>
                <a:spcPts val="1000"/>
              </a:spcBef>
              <a:buNone/>
            </a:pPr>
            <a:r>
              <a:rPr lang="ar-SA" dirty="0" err="1"/>
              <a:t>م+ق+ل+م+ـة</a:t>
            </a:r>
            <a:r>
              <a:rPr lang="ar-SA" dirty="0"/>
              <a:t>=</a:t>
            </a:r>
            <a:r>
              <a:rPr lang="ar-SA" sz="1800" dirty="0"/>
              <a:t>..............................</a:t>
            </a:r>
          </a:p>
          <a:p>
            <a:pPr marL="0" indent="0" algn="r" defTabSz="914400" rtl="1" eaLnBrk="1" latinLnBrk="0" hangingPunct="1">
              <a:lnSpc>
                <a:spcPct val="90000"/>
              </a:lnSpc>
              <a:spcBef>
                <a:spcPts val="1000"/>
              </a:spcBef>
              <a:buNone/>
            </a:pPr>
            <a:r>
              <a:rPr lang="ar-SA" dirty="0" err="1"/>
              <a:t>م+ح+ف+ظ+ـة</a:t>
            </a:r>
            <a:r>
              <a:rPr lang="ar-SA" dirty="0"/>
              <a:t>=</a:t>
            </a:r>
            <a:r>
              <a:rPr lang="ar-SA" sz="1600" dirty="0"/>
              <a:t>...............................</a:t>
            </a:r>
          </a:p>
          <a:p>
            <a:pPr marL="0" indent="0" algn="r" defTabSz="914400" rtl="1" eaLnBrk="1" latinLnBrk="0" hangingPunct="1">
              <a:lnSpc>
                <a:spcPct val="90000"/>
              </a:lnSpc>
              <a:spcBef>
                <a:spcPts val="1000"/>
              </a:spcBef>
              <a:buNone/>
            </a:pPr>
            <a:r>
              <a:rPr lang="ar-SA" dirty="0" err="1"/>
              <a:t>ك+ر+ا+س</a:t>
            </a:r>
            <a:r>
              <a:rPr lang="ar-SA" dirty="0"/>
              <a:t>=</a:t>
            </a:r>
            <a:r>
              <a:rPr lang="ar-SA" sz="1600" dirty="0"/>
              <a:t>.......................................</a:t>
            </a:r>
          </a:p>
          <a:p>
            <a:pPr marL="0" indent="0" algn="r" defTabSz="914400" rtl="1" eaLnBrk="1" latinLnBrk="0" hangingPunct="1">
              <a:lnSpc>
                <a:spcPct val="90000"/>
              </a:lnSpc>
              <a:spcBef>
                <a:spcPts val="1000"/>
              </a:spcBef>
              <a:buNone/>
            </a:pPr>
            <a:r>
              <a:rPr lang="ar-SA" dirty="0" err="1"/>
              <a:t>ق+ل+م</a:t>
            </a:r>
            <a:r>
              <a:rPr lang="ar-SA" dirty="0"/>
              <a:t>=</a:t>
            </a:r>
            <a:r>
              <a:rPr lang="ar-SA" sz="1600" dirty="0"/>
              <a:t>..............................................</a:t>
            </a:r>
          </a:p>
          <a:p>
            <a:pPr marL="0" indent="0" algn="r" defTabSz="914400" rtl="1" eaLnBrk="1" latinLnBrk="0" hangingPunct="1">
              <a:lnSpc>
                <a:spcPct val="90000"/>
              </a:lnSpc>
              <a:spcBef>
                <a:spcPts val="1000"/>
              </a:spcBef>
              <a:buNone/>
            </a:pPr>
            <a:r>
              <a:rPr lang="ar-SA" dirty="0" err="1"/>
              <a:t>م+م+ح+ا+ة</a:t>
            </a:r>
            <a:r>
              <a:rPr lang="ar-SA" dirty="0"/>
              <a:t>=</a:t>
            </a:r>
            <a:r>
              <a:rPr lang="ar-SA" sz="1600" dirty="0"/>
              <a:t>......................................</a:t>
            </a:r>
          </a:p>
          <a:p>
            <a:pPr marL="0" indent="0" algn="r" defTabSz="914400" rtl="1" eaLnBrk="1" latinLnBrk="0" hangingPunct="1">
              <a:lnSpc>
                <a:spcPct val="90000"/>
              </a:lnSpc>
              <a:spcBef>
                <a:spcPts val="1000"/>
              </a:spcBef>
              <a:buNone/>
            </a:pPr>
            <a:r>
              <a:rPr lang="ar-SA" dirty="0" err="1"/>
              <a:t>م+ق+ص</a:t>
            </a:r>
            <a:r>
              <a:rPr lang="ar-SA" dirty="0"/>
              <a:t>=</a:t>
            </a:r>
            <a:r>
              <a:rPr lang="ar-SA" sz="1600" dirty="0"/>
              <a:t>...........................................</a:t>
            </a:r>
          </a:p>
          <a:p>
            <a:pPr marL="0" indent="0" algn="r" defTabSz="914400" rtl="1" eaLnBrk="1" latinLnBrk="0" hangingPunct="1">
              <a:lnSpc>
                <a:spcPct val="90000"/>
              </a:lnSpc>
              <a:spcBef>
                <a:spcPts val="1000"/>
              </a:spcBef>
              <a:buNone/>
            </a:pPr>
            <a:r>
              <a:rPr lang="ar-SA" dirty="0" err="1"/>
              <a:t>م+ب+ر+ا+ة</a:t>
            </a:r>
            <a:r>
              <a:rPr lang="ar-SA" dirty="0"/>
              <a:t>=</a:t>
            </a:r>
            <a:r>
              <a:rPr lang="ar-SA" sz="1600" dirty="0"/>
              <a:t>...................................</a:t>
            </a:r>
          </a:p>
          <a:p>
            <a:pPr marL="0" indent="0" algn="r" defTabSz="914400" rtl="1" eaLnBrk="1" latinLnBrk="0" hangingPunct="1">
              <a:lnSpc>
                <a:spcPct val="90000"/>
              </a:lnSpc>
              <a:spcBef>
                <a:spcPts val="1000"/>
              </a:spcBef>
              <a:buNone/>
            </a:pPr>
            <a:endParaRPr lang="ar-SA" sz="1600" dirty="0"/>
          </a:p>
        </p:txBody>
      </p:sp>
      <p:sp>
        <p:nvSpPr>
          <p:cNvPr id="4" name="Date Placeholder 3"/>
          <p:cNvSpPr>
            <a:spLocks noGrp="1"/>
          </p:cNvSpPr>
          <p:nvPr>
            <p:ph type="dt" sz="half" idx="10"/>
          </p:nvPr>
        </p:nvSpPr>
        <p:spPr/>
        <p:txBody>
          <a:bodyPr/>
          <a:lstStyle/>
          <a:p>
            <a:fld id="{08284C09-CFF1-C34E-8113-6AEC1EFD8EE7}" type="datetime1">
              <a:rPr lang="en-GB" smtClean="0"/>
              <a:t>06/05/2023</a:t>
            </a:fld>
            <a:endParaRPr lang="en-US"/>
          </a:p>
        </p:txBody>
      </p:sp>
      <p:sp>
        <p:nvSpPr>
          <p:cNvPr id="5" name="Footer Placeholder 4"/>
          <p:cNvSpPr>
            <a:spLocks noGrp="1"/>
          </p:cNvSpPr>
          <p:nvPr>
            <p:ph type="ftr" sz="quarter" idx="11"/>
          </p:nvPr>
        </p:nvSpPr>
        <p:spPr/>
        <p:txBody>
          <a:bodyPr/>
          <a:lstStyle/>
          <a:p>
            <a:r>
              <a:rPr lang="en-US"/>
              <a:t>Seloua Nedjai</a:t>
            </a:r>
          </a:p>
        </p:txBody>
      </p:sp>
      <p:sp>
        <p:nvSpPr>
          <p:cNvPr id="6" name="Oval 5"/>
          <p:cNvSpPr/>
          <p:nvPr/>
        </p:nvSpPr>
        <p:spPr>
          <a:xfrm>
            <a:off x="838200" y="1870075"/>
            <a:ext cx="5157787" cy="454342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endParaRPr lang="en-US" sz="4000" dirty="0"/>
          </a:p>
        </p:txBody>
      </p:sp>
      <p:sp>
        <p:nvSpPr>
          <p:cNvPr id="7" name="TextBox 6"/>
          <p:cNvSpPr txBox="1"/>
          <p:nvPr/>
        </p:nvSpPr>
        <p:spPr>
          <a:xfrm>
            <a:off x="4214814" y="2543177"/>
            <a:ext cx="614362" cy="584775"/>
          </a:xfrm>
          <a:prstGeom prst="rect">
            <a:avLst/>
          </a:prstGeom>
          <a:noFill/>
        </p:spPr>
        <p:txBody>
          <a:bodyPr wrap="square" rtlCol="0">
            <a:spAutoFit/>
          </a:bodyPr>
          <a:lstStyle/>
          <a:p>
            <a:pPr marL="0" algn="r" defTabSz="914400" rtl="1" eaLnBrk="1" latinLnBrk="0" hangingPunct="1"/>
            <a:r>
              <a:rPr lang="ar-SA" sz="3200" dirty="0"/>
              <a:t>ق</a:t>
            </a:r>
            <a:endParaRPr lang="en-US" sz="3200" dirty="0"/>
          </a:p>
        </p:txBody>
      </p:sp>
      <p:sp>
        <p:nvSpPr>
          <p:cNvPr id="8" name="TextBox 7"/>
          <p:cNvSpPr txBox="1"/>
          <p:nvPr/>
        </p:nvSpPr>
        <p:spPr>
          <a:xfrm>
            <a:off x="2085975" y="2543177"/>
            <a:ext cx="528638" cy="523220"/>
          </a:xfrm>
          <a:prstGeom prst="rect">
            <a:avLst/>
          </a:prstGeom>
          <a:noFill/>
        </p:spPr>
        <p:txBody>
          <a:bodyPr wrap="square" rtlCol="0">
            <a:spAutoFit/>
          </a:bodyPr>
          <a:lstStyle/>
          <a:p>
            <a:pPr marL="0" algn="r" defTabSz="914400" rtl="1" eaLnBrk="1" latinLnBrk="0" hangingPunct="1"/>
            <a:r>
              <a:rPr lang="ar-SA" sz="2800" dirty="0"/>
              <a:t>قـ</a:t>
            </a:r>
            <a:endParaRPr lang="en-US" sz="2800" dirty="0"/>
          </a:p>
        </p:txBody>
      </p:sp>
      <p:sp>
        <p:nvSpPr>
          <p:cNvPr id="9" name="TextBox 8"/>
          <p:cNvSpPr txBox="1"/>
          <p:nvPr/>
        </p:nvSpPr>
        <p:spPr>
          <a:xfrm>
            <a:off x="3443288" y="3066397"/>
            <a:ext cx="457200" cy="523220"/>
          </a:xfrm>
          <a:prstGeom prst="rect">
            <a:avLst/>
          </a:prstGeom>
          <a:noFill/>
        </p:spPr>
        <p:txBody>
          <a:bodyPr wrap="square" rtlCol="0">
            <a:spAutoFit/>
          </a:bodyPr>
          <a:lstStyle/>
          <a:p>
            <a:pPr marL="0" algn="r" defTabSz="914400" rtl="1" eaLnBrk="1" latinLnBrk="0" hangingPunct="1"/>
            <a:r>
              <a:rPr lang="ar-SA" sz="2800" dirty="0"/>
              <a:t>ـقـ</a:t>
            </a:r>
            <a:endParaRPr lang="en-US" sz="2800" dirty="0"/>
          </a:p>
        </p:txBody>
      </p:sp>
      <p:sp>
        <p:nvSpPr>
          <p:cNvPr id="10" name="TextBox 9"/>
          <p:cNvSpPr txBox="1"/>
          <p:nvPr/>
        </p:nvSpPr>
        <p:spPr>
          <a:xfrm>
            <a:off x="4521995" y="3743325"/>
            <a:ext cx="507205" cy="523220"/>
          </a:xfrm>
          <a:prstGeom prst="rect">
            <a:avLst/>
          </a:prstGeom>
          <a:noFill/>
        </p:spPr>
        <p:txBody>
          <a:bodyPr wrap="square" rtlCol="0">
            <a:spAutoFit/>
          </a:bodyPr>
          <a:lstStyle/>
          <a:p>
            <a:pPr marL="0" algn="r" defTabSz="914400" rtl="1" eaLnBrk="1" latinLnBrk="0" hangingPunct="1"/>
            <a:r>
              <a:rPr lang="ar-SA" sz="2800" dirty="0"/>
              <a:t>ك</a:t>
            </a:r>
            <a:endParaRPr lang="en-US" sz="2800" dirty="0"/>
          </a:p>
        </p:txBody>
      </p:sp>
      <p:sp>
        <p:nvSpPr>
          <p:cNvPr id="11" name="TextBox 10"/>
          <p:cNvSpPr txBox="1"/>
          <p:nvPr/>
        </p:nvSpPr>
        <p:spPr>
          <a:xfrm>
            <a:off x="1538288" y="3660232"/>
            <a:ext cx="671512" cy="523220"/>
          </a:xfrm>
          <a:prstGeom prst="rect">
            <a:avLst/>
          </a:prstGeom>
          <a:noFill/>
        </p:spPr>
        <p:txBody>
          <a:bodyPr wrap="square" rtlCol="0">
            <a:spAutoFit/>
          </a:bodyPr>
          <a:lstStyle/>
          <a:p>
            <a:pPr marL="0" algn="r" defTabSz="914400" rtl="1" eaLnBrk="1" latinLnBrk="0" hangingPunct="1"/>
            <a:r>
              <a:rPr lang="ar-SA" sz="2800" dirty="0"/>
              <a:t>كـ</a:t>
            </a:r>
            <a:endParaRPr lang="en-US" sz="2800" dirty="0"/>
          </a:p>
        </p:txBody>
      </p:sp>
      <p:sp>
        <p:nvSpPr>
          <p:cNvPr id="12" name="TextBox 11"/>
          <p:cNvSpPr txBox="1"/>
          <p:nvPr/>
        </p:nvSpPr>
        <p:spPr>
          <a:xfrm>
            <a:off x="2919413" y="4572000"/>
            <a:ext cx="523875" cy="523220"/>
          </a:xfrm>
          <a:prstGeom prst="rect">
            <a:avLst/>
          </a:prstGeom>
          <a:noFill/>
        </p:spPr>
        <p:txBody>
          <a:bodyPr wrap="square" rtlCol="0">
            <a:spAutoFit/>
          </a:bodyPr>
          <a:lstStyle/>
          <a:p>
            <a:pPr marL="0" algn="r" defTabSz="914400" rtl="1" eaLnBrk="1" latinLnBrk="0" hangingPunct="1"/>
            <a:r>
              <a:rPr lang="ar-SA" sz="2800" dirty="0" err="1"/>
              <a:t>س</a:t>
            </a:r>
            <a:endParaRPr lang="en-US" sz="2800" dirty="0"/>
          </a:p>
        </p:txBody>
      </p:sp>
      <p:sp>
        <p:nvSpPr>
          <p:cNvPr id="13" name="TextBox 12"/>
          <p:cNvSpPr txBox="1"/>
          <p:nvPr/>
        </p:nvSpPr>
        <p:spPr>
          <a:xfrm>
            <a:off x="3900488" y="5095220"/>
            <a:ext cx="767765" cy="523220"/>
          </a:xfrm>
          <a:prstGeom prst="rect">
            <a:avLst/>
          </a:prstGeom>
          <a:noFill/>
        </p:spPr>
        <p:txBody>
          <a:bodyPr wrap="square" rtlCol="0">
            <a:spAutoFit/>
          </a:bodyPr>
          <a:lstStyle/>
          <a:p>
            <a:pPr marL="0" algn="r" defTabSz="914400" rtl="1" eaLnBrk="1" latinLnBrk="0" hangingPunct="1"/>
            <a:r>
              <a:rPr lang="ar-SA" sz="2800" dirty="0"/>
              <a:t>ـ</a:t>
            </a:r>
            <a:r>
              <a:rPr lang="ar-SA" sz="2800" dirty="0" err="1"/>
              <a:t>س</a:t>
            </a:r>
            <a:r>
              <a:rPr lang="ar-SA" sz="2800" dirty="0"/>
              <a:t>ـ</a:t>
            </a:r>
            <a:endParaRPr lang="en-US" sz="2800" dirty="0"/>
          </a:p>
        </p:txBody>
      </p:sp>
      <p:sp>
        <p:nvSpPr>
          <p:cNvPr id="14" name="TextBox 13"/>
          <p:cNvSpPr txBox="1"/>
          <p:nvPr/>
        </p:nvSpPr>
        <p:spPr>
          <a:xfrm>
            <a:off x="1664870" y="5095220"/>
            <a:ext cx="625642" cy="523220"/>
          </a:xfrm>
          <a:prstGeom prst="rect">
            <a:avLst/>
          </a:prstGeom>
          <a:noFill/>
        </p:spPr>
        <p:txBody>
          <a:bodyPr wrap="square" rtlCol="0">
            <a:spAutoFit/>
          </a:bodyPr>
          <a:lstStyle/>
          <a:p>
            <a:pPr marL="0" algn="r" defTabSz="914400" rtl="1" eaLnBrk="1" latinLnBrk="0" hangingPunct="1"/>
            <a:r>
              <a:rPr lang="ar-SA" sz="2800" dirty="0"/>
              <a:t>ـكـ</a:t>
            </a:r>
            <a:endParaRPr lang="en-US" sz="2800" dirty="0"/>
          </a:p>
        </p:txBody>
      </p:sp>
      <p:sp>
        <p:nvSpPr>
          <p:cNvPr id="15" name="TextBox 14"/>
          <p:cNvSpPr txBox="1"/>
          <p:nvPr/>
        </p:nvSpPr>
        <p:spPr>
          <a:xfrm>
            <a:off x="3181350" y="3921842"/>
            <a:ext cx="719138" cy="523220"/>
          </a:xfrm>
          <a:prstGeom prst="rect">
            <a:avLst/>
          </a:prstGeom>
          <a:noFill/>
        </p:spPr>
        <p:txBody>
          <a:bodyPr wrap="square" rtlCol="0">
            <a:spAutoFit/>
          </a:bodyPr>
          <a:lstStyle/>
          <a:p>
            <a:pPr marL="0" algn="r" defTabSz="914400" rtl="1" eaLnBrk="1" latinLnBrk="0" hangingPunct="1"/>
            <a:r>
              <a:rPr lang="ar-SA" sz="2800" dirty="0"/>
              <a:t>ـ</a:t>
            </a:r>
            <a:r>
              <a:rPr lang="ar-SA" sz="2800" dirty="0" err="1"/>
              <a:t>س</a:t>
            </a:r>
            <a:endParaRPr lang="en-US" sz="2800" dirty="0"/>
          </a:p>
        </p:txBody>
      </p:sp>
      <p:sp>
        <p:nvSpPr>
          <p:cNvPr id="16" name="TextBox 15"/>
          <p:cNvSpPr txBox="1"/>
          <p:nvPr/>
        </p:nvSpPr>
        <p:spPr>
          <a:xfrm>
            <a:off x="2171324" y="3127952"/>
            <a:ext cx="674270" cy="523220"/>
          </a:xfrm>
          <a:prstGeom prst="rect">
            <a:avLst/>
          </a:prstGeom>
          <a:noFill/>
        </p:spPr>
        <p:txBody>
          <a:bodyPr wrap="square" rtlCol="0">
            <a:spAutoFit/>
          </a:bodyPr>
          <a:lstStyle/>
          <a:p>
            <a:pPr marL="0" algn="r" defTabSz="914400" rtl="1" eaLnBrk="1" latinLnBrk="0" hangingPunct="1"/>
            <a:r>
              <a:rPr lang="ar-SA" sz="2800" dirty="0"/>
              <a:t>ب</a:t>
            </a:r>
            <a:endParaRPr lang="en-US" sz="2800" dirty="0"/>
          </a:p>
        </p:txBody>
      </p:sp>
      <p:sp>
        <p:nvSpPr>
          <p:cNvPr id="17" name="TextBox 16"/>
          <p:cNvSpPr txBox="1"/>
          <p:nvPr/>
        </p:nvSpPr>
        <p:spPr>
          <a:xfrm>
            <a:off x="1422233" y="4360070"/>
            <a:ext cx="674270" cy="523220"/>
          </a:xfrm>
          <a:prstGeom prst="rect">
            <a:avLst/>
          </a:prstGeom>
          <a:noFill/>
        </p:spPr>
        <p:txBody>
          <a:bodyPr wrap="square" rtlCol="0">
            <a:spAutoFit/>
          </a:bodyPr>
          <a:lstStyle/>
          <a:p>
            <a:pPr marL="0" algn="r" defTabSz="914400" rtl="1" eaLnBrk="1" latinLnBrk="0" hangingPunct="1"/>
            <a:r>
              <a:rPr lang="ar-SA" sz="2800" dirty="0"/>
              <a:t>ـب</a:t>
            </a:r>
            <a:endParaRPr lang="en-US" sz="2800" dirty="0"/>
          </a:p>
        </p:txBody>
      </p:sp>
      <p:sp>
        <p:nvSpPr>
          <p:cNvPr id="18" name="TextBox 17"/>
          <p:cNvSpPr txBox="1"/>
          <p:nvPr/>
        </p:nvSpPr>
        <p:spPr>
          <a:xfrm>
            <a:off x="2660483" y="5546120"/>
            <a:ext cx="674270" cy="523220"/>
          </a:xfrm>
          <a:prstGeom prst="rect">
            <a:avLst/>
          </a:prstGeom>
          <a:noFill/>
        </p:spPr>
        <p:txBody>
          <a:bodyPr wrap="square" rtlCol="0">
            <a:spAutoFit/>
          </a:bodyPr>
          <a:lstStyle/>
          <a:p>
            <a:pPr marL="0" algn="r" defTabSz="914400" rtl="1" eaLnBrk="1" latinLnBrk="0" hangingPunct="1"/>
            <a:r>
              <a:rPr lang="ar-SA" sz="2800" dirty="0"/>
              <a:t>ـبـ</a:t>
            </a:r>
            <a:endParaRPr lang="en-US" sz="2800" dirty="0"/>
          </a:p>
        </p:txBody>
      </p:sp>
      <p:sp>
        <p:nvSpPr>
          <p:cNvPr id="19" name="TextBox 18"/>
          <p:cNvSpPr txBox="1"/>
          <p:nvPr/>
        </p:nvSpPr>
        <p:spPr>
          <a:xfrm>
            <a:off x="3203784" y="2206626"/>
            <a:ext cx="674270" cy="523220"/>
          </a:xfrm>
          <a:prstGeom prst="rect">
            <a:avLst/>
          </a:prstGeom>
          <a:noFill/>
        </p:spPr>
        <p:txBody>
          <a:bodyPr wrap="square" rtlCol="0">
            <a:spAutoFit/>
          </a:bodyPr>
          <a:lstStyle/>
          <a:p>
            <a:pPr marL="0" algn="r" defTabSz="914400" rtl="1" eaLnBrk="1" latinLnBrk="0" hangingPunct="1"/>
            <a:r>
              <a:rPr lang="ar-SA" sz="2800" dirty="0"/>
              <a:t>ح</a:t>
            </a:r>
            <a:endParaRPr lang="en-US" sz="2800" dirty="0"/>
          </a:p>
        </p:txBody>
      </p:sp>
      <p:sp>
        <p:nvSpPr>
          <p:cNvPr id="20" name="TextBox 19"/>
          <p:cNvSpPr txBox="1"/>
          <p:nvPr/>
        </p:nvSpPr>
        <p:spPr>
          <a:xfrm>
            <a:off x="4266198" y="4482307"/>
            <a:ext cx="674270" cy="523220"/>
          </a:xfrm>
          <a:prstGeom prst="rect">
            <a:avLst/>
          </a:prstGeom>
          <a:noFill/>
        </p:spPr>
        <p:txBody>
          <a:bodyPr wrap="square" rtlCol="0">
            <a:spAutoFit/>
          </a:bodyPr>
          <a:lstStyle/>
          <a:p>
            <a:pPr marL="0" algn="r" defTabSz="914400" rtl="1" eaLnBrk="1" latinLnBrk="0" hangingPunct="1"/>
            <a:r>
              <a:rPr lang="ar-SA" sz="2800" dirty="0" err="1"/>
              <a:t>ح</a:t>
            </a:r>
            <a:r>
              <a:rPr lang="ar-SA" sz="2800" dirty="0"/>
              <a:t>ـ</a:t>
            </a:r>
            <a:endParaRPr lang="en-US" sz="2800" dirty="0"/>
          </a:p>
        </p:txBody>
      </p:sp>
      <p:sp>
        <p:nvSpPr>
          <p:cNvPr id="21" name="TextBox 20"/>
          <p:cNvSpPr txBox="1"/>
          <p:nvPr/>
        </p:nvSpPr>
        <p:spPr>
          <a:xfrm flipH="1">
            <a:off x="2547938" y="3852473"/>
            <a:ext cx="566737" cy="523220"/>
          </a:xfrm>
          <a:prstGeom prst="rect">
            <a:avLst/>
          </a:prstGeom>
          <a:noFill/>
        </p:spPr>
        <p:txBody>
          <a:bodyPr wrap="square" rtlCol="0">
            <a:spAutoFit/>
          </a:bodyPr>
          <a:lstStyle/>
          <a:p>
            <a:pPr marL="0" algn="r" defTabSz="914400" rtl="1" eaLnBrk="1" latinLnBrk="0" hangingPunct="1"/>
            <a:r>
              <a:rPr lang="ar-SA" sz="2800" dirty="0"/>
              <a:t>ـ</a:t>
            </a:r>
            <a:r>
              <a:rPr lang="ar-SA" sz="2800" dirty="0" err="1"/>
              <a:t>ح</a:t>
            </a:r>
            <a:r>
              <a:rPr lang="ar-SA" sz="2800" dirty="0"/>
              <a:t>ـ</a:t>
            </a:r>
            <a:endParaRPr lang="en-US" sz="2800" dirty="0"/>
          </a:p>
        </p:txBody>
      </p:sp>
    </p:spTree>
    <p:extLst>
      <p:ext uri="{BB962C8B-B14F-4D97-AF65-F5344CB8AC3E}">
        <p14:creationId xmlns:p14="http://schemas.microsoft.com/office/powerpoint/2010/main" val="12715520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44969"/>
            <a:ext cx="10515600" cy="45719"/>
          </a:xfrm>
        </p:spPr>
        <p:style>
          <a:lnRef idx="2">
            <a:schemeClr val="dk1"/>
          </a:lnRef>
          <a:fillRef idx="1">
            <a:schemeClr val="lt1"/>
          </a:fillRef>
          <a:effectRef idx="0">
            <a:schemeClr val="dk1"/>
          </a:effectRef>
          <a:fontRef idx="minor">
            <a:schemeClr val="dk1"/>
          </a:fontRef>
        </p:style>
        <p:txBody>
          <a:bodyPr>
            <a:normAutofit fontScale="90000"/>
          </a:bodyPr>
          <a:lstStyle/>
          <a:p>
            <a:pPr algn="l" defTabSz="914400" rtl="1" eaLnBrk="1" latinLnBrk="0" hangingPunct="1">
              <a:lnSpc>
                <a:spcPct val="90000"/>
              </a:lnSpc>
              <a:spcBef>
                <a:spcPct val="0"/>
              </a:spcBef>
              <a:buNone/>
            </a:pPr>
            <a:endParaRPr lang="en-US" dirty="0"/>
          </a:p>
        </p:txBody>
      </p:sp>
      <p:sp>
        <p:nvSpPr>
          <p:cNvPr id="3" name="Content Placeholder 2"/>
          <p:cNvSpPr>
            <a:spLocks noGrp="1"/>
          </p:cNvSpPr>
          <p:nvPr>
            <p:ph idx="1"/>
          </p:nvPr>
        </p:nvSpPr>
        <p:spPr/>
        <p:txBody>
          <a:bodyPr/>
          <a:lstStyle/>
          <a:p>
            <a:pPr marL="228600" indent="-228600" algn="r" defTabSz="914400" rtl="1" eaLnBrk="1" latinLnBrk="0" hangingPunct="1">
              <a:lnSpc>
                <a:spcPct val="90000"/>
              </a:lnSpc>
              <a:spcBef>
                <a:spcPts val="1000"/>
              </a:spcBef>
              <a:buFont typeface="Arial"/>
              <a:buChar char="•"/>
            </a:pPr>
            <a:endParaRPr lang="ar-SA" dirty="0"/>
          </a:p>
          <a:p>
            <a:pPr marL="228600" indent="-228600" algn="r" defTabSz="914400" rtl="1" eaLnBrk="1" latinLnBrk="0" hangingPunct="1">
              <a:lnSpc>
                <a:spcPct val="90000"/>
              </a:lnSpc>
              <a:spcBef>
                <a:spcPts val="1000"/>
              </a:spcBef>
              <a:buFont typeface="Arial"/>
              <a:buChar char="•"/>
            </a:pPr>
            <a:endParaRPr lang="en-US" dirty="0"/>
          </a:p>
        </p:txBody>
      </p:sp>
      <p:sp>
        <p:nvSpPr>
          <p:cNvPr id="4" name="Date Placeholder 3"/>
          <p:cNvSpPr>
            <a:spLocks noGrp="1"/>
          </p:cNvSpPr>
          <p:nvPr>
            <p:ph type="dt" sz="half" idx="10"/>
          </p:nvPr>
        </p:nvSpPr>
        <p:spPr/>
        <p:txBody>
          <a:bodyPr/>
          <a:lstStyle/>
          <a:p>
            <a:fld id="{108E1B0F-D610-DC4A-801D-BBE353ECEC64}" type="datetime1">
              <a:rPr lang="en-GB" smtClean="0"/>
              <a:t>06/05/2023</a:t>
            </a:fld>
            <a:endParaRPr lang="en-US"/>
          </a:p>
        </p:txBody>
      </p:sp>
      <p:sp>
        <p:nvSpPr>
          <p:cNvPr id="5" name="Footer Placeholder 4"/>
          <p:cNvSpPr>
            <a:spLocks noGrp="1"/>
          </p:cNvSpPr>
          <p:nvPr>
            <p:ph type="ftr" sz="quarter" idx="11"/>
          </p:nvPr>
        </p:nvSpPr>
        <p:spPr/>
        <p:txBody>
          <a:bodyPr/>
          <a:lstStyle/>
          <a:p>
            <a:r>
              <a:rPr lang="en-US"/>
              <a:t>Seloua Nedjai</a:t>
            </a:r>
          </a:p>
        </p:txBody>
      </p:sp>
      <p:sp>
        <p:nvSpPr>
          <p:cNvPr id="6" name="Rounded Rectangle 5"/>
          <p:cNvSpPr/>
          <p:nvPr/>
        </p:nvSpPr>
        <p:spPr>
          <a:xfrm>
            <a:off x="9691958" y="955169"/>
            <a:ext cx="1827502" cy="55418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r" defTabSz="914400" rtl="1" eaLnBrk="1" latinLnBrk="0" hangingPunct="1"/>
            <a:r>
              <a:rPr lang="ar-SA" sz="3600" dirty="0">
                <a:solidFill>
                  <a:schemeClr val="tx1">
                    <a:lumMod val="50000"/>
                    <a:lumOff val="50000"/>
                  </a:schemeClr>
                </a:solidFill>
                <a:cs typeface="ABO SLMAN Alomar  منقط  1" pitchFamily="2" charset="-78"/>
              </a:rPr>
              <a:t>مـمـحـاة</a:t>
            </a:r>
            <a:endParaRPr lang="en-US" sz="3600" dirty="0">
              <a:solidFill>
                <a:schemeClr val="tx1">
                  <a:lumMod val="50000"/>
                  <a:lumOff val="50000"/>
                </a:schemeClr>
              </a:solidFill>
              <a:cs typeface="ABO SLMAN Alomar  منقط  1" pitchFamily="2" charset="-78"/>
            </a:endParaRPr>
          </a:p>
        </p:txBody>
      </p:sp>
      <p:sp>
        <p:nvSpPr>
          <p:cNvPr id="7" name="Rounded Rectangle 6"/>
          <p:cNvSpPr/>
          <p:nvPr/>
        </p:nvSpPr>
        <p:spPr>
          <a:xfrm>
            <a:off x="7398680" y="939722"/>
            <a:ext cx="1887681" cy="55418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r" rtl="1"/>
            <a:r>
              <a:rPr lang="ar-SA" sz="3600" dirty="0">
                <a:solidFill>
                  <a:schemeClr val="tx1">
                    <a:lumMod val="50000"/>
                    <a:lumOff val="50000"/>
                  </a:schemeClr>
                </a:solidFill>
                <a:cs typeface="ABO SLMAN Alomar  منقط  1" pitchFamily="2" charset="-78"/>
              </a:rPr>
              <a:t>مـمـحـاة</a:t>
            </a:r>
            <a:endParaRPr lang="en-US" sz="3600" dirty="0">
              <a:solidFill>
                <a:schemeClr val="tx1">
                  <a:lumMod val="50000"/>
                  <a:lumOff val="50000"/>
                </a:schemeClr>
              </a:solidFill>
              <a:cs typeface="ABO SLMAN Alomar  منقط  1" pitchFamily="2" charset="-78"/>
            </a:endParaRPr>
          </a:p>
        </p:txBody>
      </p:sp>
      <p:sp>
        <p:nvSpPr>
          <p:cNvPr id="8" name="Rounded Rectangle 7"/>
          <p:cNvSpPr/>
          <p:nvPr/>
        </p:nvSpPr>
        <p:spPr>
          <a:xfrm>
            <a:off x="5036830" y="946825"/>
            <a:ext cx="1977737" cy="55418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r" rtl="1"/>
            <a:r>
              <a:rPr lang="ar-SA" sz="3600" dirty="0">
                <a:solidFill>
                  <a:schemeClr val="tx1">
                    <a:lumMod val="50000"/>
                    <a:lumOff val="50000"/>
                  </a:schemeClr>
                </a:solidFill>
                <a:cs typeface="ABO SLMAN Alomar  منقط  1" pitchFamily="2" charset="-78"/>
              </a:rPr>
              <a:t>مـمـحـاة</a:t>
            </a:r>
            <a:endParaRPr lang="en-US" sz="3600" dirty="0">
              <a:solidFill>
                <a:schemeClr val="tx1">
                  <a:lumMod val="50000"/>
                  <a:lumOff val="50000"/>
                </a:schemeClr>
              </a:solidFill>
              <a:cs typeface="ABO SLMAN Alomar  منقط  1" pitchFamily="2" charset="-78"/>
            </a:endParaRPr>
          </a:p>
        </p:txBody>
      </p:sp>
      <p:sp>
        <p:nvSpPr>
          <p:cNvPr id="10" name="Rounded Rectangle 9"/>
          <p:cNvSpPr/>
          <p:nvPr/>
        </p:nvSpPr>
        <p:spPr>
          <a:xfrm>
            <a:off x="2992581" y="1203975"/>
            <a:ext cx="138546"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881495" y="947455"/>
            <a:ext cx="1868632" cy="55875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r" rtl="1"/>
            <a:r>
              <a:rPr lang="ar-SA" sz="3600" dirty="0">
                <a:solidFill>
                  <a:schemeClr val="tx1">
                    <a:lumMod val="50000"/>
                    <a:lumOff val="50000"/>
                  </a:schemeClr>
                </a:solidFill>
                <a:cs typeface="ABO SLMAN Alomar  منقط  1" pitchFamily="2" charset="-78"/>
              </a:rPr>
              <a:t>مـمـحـاة</a:t>
            </a:r>
            <a:endParaRPr lang="en-US" sz="3600" dirty="0">
              <a:solidFill>
                <a:schemeClr val="tx1">
                  <a:lumMod val="50000"/>
                  <a:lumOff val="50000"/>
                </a:schemeClr>
              </a:solidFill>
              <a:cs typeface="ABO SLMAN Alomar  منقط  1" pitchFamily="2" charset="-78"/>
            </a:endParaRPr>
          </a:p>
        </p:txBody>
      </p:sp>
      <p:sp>
        <p:nvSpPr>
          <p:cNvPr id="12" name="Rounded Rectangle 11"/>
          <p:cNvSpPr/>
          <p:nvPr/>
        </p:nvSpPr>
        <p:spPr>
          <a:xfrm>
            <a:off x="2975264" y="955169"/>
            <a:ext cx="1814945" cy="547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r" rtl="1"/>
            <a:r>
              <a:rPr lang="ar-SA" sz="3600" dirty="0">
                <a:solidFill>
                  <a:schemeClr val="tx1">
                    <a:lumMod val="50000"/>
                    <a:lumOff val="50000"/>
                  </a:schemeClr>
                </a:solidFill>
                <a:cs typeface="ABO SLMAN Alomar  منقط  1" pitchFamily="2" charset="-78"/>
              </a:rPr>
              <a:t>مـمـحـاة</a:t>
            </a:r>
            <a:endParaRPr lang="en-US" sz="3600" dirty="0">
              <a:solidFill>
                <a:schemeClr val="tx1">
                  <a:lumMod val="50000"/>
                  <a:lumOff val="50000"/>
                </a:schemeClr>
              </a:solidFill>
              <a:cs typeface="ABO SLMAN Alomar  منقط  1" pitchFamily="2" charset="-78"/>
            </a:endParaRPr>
          </a:p>
        </p:txBody>
      </p:sp>
      <p:sp>
        <p:nvSpPr>
          <p:cNvPr id="13" name="Rounded Rectangle 12"/>
          <p:cNvSpPr/>
          <p:nvPr/>
        </p:nvSpPr>
        <p:spPr>
          <a:xfrm>
            <a:off x="928254" y="1811482"/>
            <a:ext cx="10621674" cy="73082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r" rtl="1"/>
            <a:r>
              <a:rPr lang="ar-SA" sz="4000" dirty="0">
                <a:solidFill>
                  <a:schemeClr val="tx1"/>
                </a:solidFill>
                <a:cs typeface="ABO SLMAN Alomar  منقط  1" pitchFamily="2" charset="-78"/>
              </a:rPr>
              <a:t>مـمـحـاة</a:t>
            </a:r>
            <a:r>
              <a:rPr lang="ar-SA" sz="2400" dirty="0">
                <a:solidFill>
                  <a:srgbClr val="FF0000"/>
                </a:solidFill>
              </a:rPr>
              <a:t>.</a:t>
            </a:r>
            <a:r>
              <a:rPr lang="ar-SA" sz="2400" dirty="0"/>
              <a:t>.........................................................................................................</a:t>
            </a:r>
            <a:endParaRPr lang="en-US" sz="2400" dirty="0"/>
          </a:p>
        </p:txBody>
      </p:sp>
      <p:sp>
        <p:nvSpPr>
          <p:cNvPr id="14" name="Rounded Rectangle 13"/>
          <p:cNvSpPr/>
          <p:nvPr/>
        </p:nvSpPr>
        <p:spPr>
          <a:xfrm>
            <a:off x="9692553" y="2663100"/>
            <a:ext cx="1857375" cy="60873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3200" dirty="0">
                <a:solidFill>
                  <a:schemeClr val="tx1">
                    <a:lumMod val="50000"/>
                    <a:lumOff val="50000"/>
                  </a:schemeClr>
                </a:solidFill>
                <a:cs typeface="ABO SLMAN Alomar  منقط  1" pitchFamily="2" charset="-78"/>
              </a:rPr>
              <a:t>مسطرة</a:t>
            </a:r>
            <a:endParaRPr lang="en-US" sz="3200" dirty="0">
              <a:solidFill>
                <a:schemeClr val="tx1">
                  <a:lumMod val="50000"/>
                  <a:lumOff val="50000"/>
                </a:schemeClr>
              </a:solidFill>
              <a:cs typeface="ABO SLMAN Alomar  منقط  1" pitchFamily="2" charset="-78"/>
            </a:endParaRPr>
          </a:p>
        </p:txBody>
      </p:sp>
      <p:sp>
        <p:nvSpPr>
          <p:cNvPr id="15" name="Rounded Rectangle 14"/>
          <p:cNvSpPr/>
          <p:nvPr/>
        </p:nvSpPr>
        <p:spPr>
          <a:xfrm>
            <a:off x="7483620" y="2677244"/>
            <a:ext cx="2012805" cy="60873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SA" sz="3600" dirty="0">
                <a:solidFill>
                  <a:schemeClr val="tx1">
                    <a:lumMod val="50000"/>
                    <a:lumOff val="50000"/>
                  </a:schemeClr>
                </a:solidFill>
                <a:cs typeface="ABO SLMAN Alomar  منقط  1" pitchFamily="2" charset="-78"/>
              </a:rPr>
              <a:t>مسطرة</a:t>
            </a:r>
            <a:endParaRPr lang="en-US" sz="3600" dirty="0">
              <a:solidFill>
                <a:schemeClr val="tx1">
                  <a:lumMod val="50000"/>
                  <a:lumOff val="50000"/>
                </a:schemeClr>
              </a:solidFill>
              <a:cs typeface="ABO SLMAN Alomar  منقط  1" pitchFamily="2" charset="-78"/>
            </a:endParaRPr>
          </a:p>
        </p:txBody>
      </p:sp>
      <p:sp>
        <p:nvSpPr>
          <p:cNvPr id="16" name="Rounded Rectangle 15"/>
          <p:cNvSpPr/>
          <p:nvPr/>
        </p:nvSpPr>
        <p:spPr>
          <a:xfrm>
            <a:off x="5407872" y="2686269"/>
            <a:ext cx="1868632" cy="61436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SA" sz="3600" dirty="0">
                <a:solidFill>
                  <a:schemeClr val="tx1">
                    <a:lumMod val="50000"/>
                    <a:lumOff val="50000"/>
                  </a:schemeClr>
                </a:solidFill>
                <a:cs typeface="ABO SLMAN Alomar  منقط  1" pitchFamily="2" charset="-78"/>
              </a:rPr>
              <a:t>مسطرة</a:t>
            </a:r>
            <a:endParaRPr lang="en-US" sz="3600" dirty="0">
              <a:solidFill>
                <a:schemeClr val="tx1">
                  <a:lumMod val="50000"/>
                  <a:lumOff val="50000"/>
                </a:schemeClr>
              </a:solidFill>
              <a:cs typeface="ABO SLMAN Alomar  منقط  1" pitchFamily="2" charset="-78"/>
            </a:endParaRPr>
          </a:p>
        </p:txBody>
      </p:sp>
      <p:sp>
        <p:nvSpPr>
          <p:cNvPr id="17" name="Rounded Rectangle 16"/>
          <p:cNvSpPr/>
          <p:nvPr/>
        </p:nvSpPr>
        <p:spPr>
          <a:xfrm>
            <a:off x="1031406" y="4373933"/>
            <a:ext cx="1868632" cy="61436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SA" sz="4000" dirty="0">
                <a:solidFill>
                  <a:schemeClr val="tx1">
                    <a:lumMod val="50000"/>
                    <a:lumOff val="50000"/>
                  </a:schemeClr>
                </a:solidFill>
                <a:cs typeface="ABO SLMAN Alomar  منقط  1" pitchFamily="2" charset="-78"/>
              </a:rPr>
              <a:t>مبراة</a:t>
            </a:r>
            <a:endParaRPr lang="en-US" sz="4000" dirty="0">
              <a:solidFill>
                <a:schemeClr val="tx1">
                  <a:lumMod val="50000"/>
                  <a:lumOff val="50000"/>
                </a:schemeClr>
              </a:solidFill>
              <a:cs typeface="ABO SLMAN Alomar  منقط  1" pitchFamily="2" charset="-78"/>
            </a:endParaRPr>
          </a:p>
        </p:txBody>
      </p:sp>
      <p:sp>
        <p:nvSpPr>
          <p:cNvPr id="18" name="Rounded Rectangle 17"/>
          <p:cNvSpPr/>
          <p:nvPr/>
        </p:nvSpPr>
        <p:spPr>
          <a:xfrm>
            <a:off x="881495" y="2671330"/>
            <a:ext cx="1868632" cy="61436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SA" sz="3600" dirty="0">
                <a:solidFill>
                  <a:schemeClr val="tx1">
                    <a:lumMod val="50000"/>
                    <a:lumOff val="50000"/>
                  </a:schemeClr>
                </a:solidFill>
                <a:cs typeface="ABO SLMAN Alomar  منقط  1" pitchFamily="2" charset="-78"/>
              </a:rPr>
              <a:t>مسطرة</a:t>
            </a:r>
            <a:endParaRPr lang="en-US" sz="3600" dirty="0">
              <a:solidFill>
                <a:schemeClr val="tx1">
                  <a:lumMod val="50000"/>
                  <a:lumOff val="50000"/>
                </a:schemeClr>
              </a:solidFill>
              <a:cs typeface="ABO SLMAN Alomar  منقط  1" pitchFamily="2" charset="-78"/>
            </a:endParaRPr>
          </a:p>
        </p:txBody>
      </p:sp>
      <p:sp>
        <p:nvSpPr>
          <p:cNvPr id="19" name="Rounded Rectangle 18"/>
          <p:cNvSpPr/>
          <p:nvPr/>
        </p:nvSpPr>
        <p:spPr>
          <a:xfrm>
            <a:off x="838200" y="3456931"/>
            <a:ext cx="10711728" cy="74605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r" rtl="1"/>
            <a:r>
              <a:rPr lang="ar-SA" sz="4000" dirty="0">
                <a:solidFill>
                  <a:schemeClr val="tx1"/>
                </a:solidFill>
                <a:cs typeface="ABO SLMAN Alomar  منقط  1" pitchFamily="2" charset="-78"/>
              </a:rPr>
              <a:t>مسطرة</a:t>
            </a:r>
            <a:r>
              <a:rPr lang="ar-SA" dirty="0"/>
              <a:t>....................................................................................................................................................</a:t>
            </a:r>
            <a:endParaRPr lang="en-US" dirty="0"/>
          </a:p>
        </p:txBody>
      </p:sp>
      <p:sp>
        <p:nvSpPr>
          <p:cNvPr id="21" name="Rounded Rectangle 20"/>
          <p:cNvSpPr/>
          <p:nvPr/>
        </p:nvSpPr>
        <p:spPr>
          <a:xfrm>
            <a:off x="9744778" y="4387995"/>
            <a:ext cx="1857375" cy="60873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SA" sz="4000" dirty="0">
                <a:solidFill>
                  <a:schemeClr val="tx1">
                    <a:lumMod val="50000"/>
                    <a:lumOff val="50000"/>
                  </a:schemeClr>
                </a:solidFill>
                <a:cs typeface="ABO SLMAN Alomar  منقط  1" pitchFamily="2" charset="-78"/>
              </a:rPr>
              <a:t>مبراة</a:t>
            </a:r>
            <a:endParaRPr lang="en-US" sz="4000" dirty="0">
              <a:solidFill>
                <a:schemeClr val="tx1">
                  <a:lumMod val="50000"/>
                  <a:lumOff val="50000"/>
                </a:schemeClr>
              </a:solidFill>
              <a:cs typeface="ABO SLMAN Alomar  منقط  1" pitchFamily="2" charset="-78"/>
            </a:endParaRPr>
          </a:p>
        </p:txBody>
      </p:sp>
      <p:sp>
        <p:nvSpPr>
          <p:cNvPr id="22" name="Rounded Rectangle 21"/>
          <p:cNvSpPr/>
          <p:nvPr/>
        </p:nvSpPr>
        <p:spPr>
          <a:xfrm>
            <a:off x="7639050" y="4359282"/>
            <a:ext cx="1857375" cy="60873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SA" sz="4000" dirty="0">
                <a:solidFill>
                  <a:schemeClr val="tx1">
                    <a:lumMod val="50000"/>
                    <a:lumOff val="50000"/>
                  </a:schemeClr>
                </a:solidFill>
                <a:cs typeface="ABO SLMAN Alomar  منقط  1" pitchFamily="2" charset="-78"/>
              </a:rPr>
              <a:t>مبراة</a:t>
            </a:r>
            <a:endParaRPr lang="en-US" sz="4000" dirty="0">
              <a:solidFill>
                <a:schemeClr val="tx1">
                  <a:lumMod val="50000"/>
                  <a:lumOff val="50000"/>
                </a:schemeClr>
              </a:solidFill>
              <a:cs typeface="ABO SLMAN Alomar  منقط  1" pitchFamily="2" charset="-78"/>
            </a:endParaRPr>
          </a:p>
        </p:txBody>
      </p:sp>
      <p:sp>
        <p:nvSpPr>
          <p:cNvPr id="23" name="Rounded Rectangle 22"/>
          <p:cNvSpPr/>
          <p:nvPr/>
        </p:nvSpPr>
        <p:spPr>
          <a:xfrm>
            <a:off x="5585547" y="4359281"/>
            <a:ext cx="1857375" cy="60873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SA" sz="4000" dirty="0">
                <a:solidFill>
                  <a:schemeClr val="tx1">
                    <a:lumMod val="50000"/>
                    <a:lumOff val="50000"/>
                  </a:schemeClr>
                </a:solidFill>
                <a:cs typeface="ABO SLMAN Alomar  منقط  1" pitchFamily="2" charset="-78"/>
              </a:rPr>
              <a:t>مبراة</a:t>
            </a:r>
            <a:endParaRPr lang="en-US" sz="4000" dirty="0">
              <a:solidFill>
                <a:schemeClr val="tx1">
                  <a:lumMod val="50000"/>
                  <a:lumOff val="50000"/>
                </a:schemeClr>
              </a:solidFill>
              <a:cs typeface="ABO SLMAN Alomar  منقط  1" pitchFamily="2" charset="-78"/>
            </a:endParaRPr>
          </a:p>
        </p:txBody>
      </p:sp>
      <p:sp>
        <p:nvSpPr>
          <p:cNvPr id="24" name="Rounded Rectangle 23"/>
          <p:cNvSpPr/>
          <p:nvPr/>
        </p:nvSpPr>
        <p:spPr>
          <a:xfrm>
            <a:off x="3248241" y="2686269"/>
            <a:ext cx="1868632" cy="61436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SA" sz="3600" dirty="0">
                <a:solidFill>
                  <a:schemeClr val="tx1">
                    <a:lumMod val="50000"/>
                    <a:lumOff val="50000"/>
                  </a:schemeClr>
                </a:solidFill>
                <a:cs typeface="ABO SLMAN Alomar  منقط  1" pitchFamily="2" charset="-78"/>
              </a:rPr>
              <a:t>مسطرة</a:t>
            </a:r>
            <a:endParaRPr lang="en-US" sz="3600" dirty="0">
              <a:solidFill>
                <a:schemeClr val="tx1">
                  <a:lumMod val="50000"/>
                  <a:lumOff val="50000"/>
                </a:schemeClr>
              </a:solidFill>
              <a:cs typeface="ABO SLMAN Alomar  منقط  1" pitchFamily="2" charset="-78"/>
            </a:endParaRPr>
          </a:p>
        </p:txBody>
      </p:sp>
      <p:sp>
        <p:nvSpPr>
          <p:cNvPr id="25" name="Rounded Rectangle 24"/>
          <p:cNvSpPr/>
          <p:nvPr/>
        </p:nvSpPr>
        <p:spPr>
          <a:xfrm>
            <a:off x="3332396" y="4359281"/>
            <a:ext cx="1868632" cy="61436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SA" sz="4000" dirty="0">
                <a:solidFill>
                  <a:schemeClr val="tx1">
                    <a:lumMod val="50000"/>
                    <a:lumOff val="50000"/>
                  </a:schemeClr>
                </a:solidFill>
                <a:cs typeface="ABO SLMAN Alomar  منقط  1" pitchFamily="2" charset="-78"/>
              </a:rPr>
              <a:t>مبراة</a:t>
            </a:r>
            <a:endParaRPr lang="en-US" sz="4000" dirty="0">
              <a:solidFill>
                <a:schemeClr val="tx1">
                  <a:lumMod val="50000"/>
                  <a:lumOff val="50000"/>
                </a:schemeClr>
              </a:solidFill>
              <a:cs typeface="ABO SLMAN Alomar  منقط  1" pitchFamily="2" charset="-78"/>
            </a:endParaRPr>
          </a:p>
        </p:txBody>
      </p:sp>
      <p:sp>
        <p:nvSpPr>
          <p:cNvPr id="26" name="Rounded Rectangle 25"/>
          <p:cNvSpPr/>
          <p:nvPr/>
        </p:nvSpPr>
        <p:spPr>
          <a:xfrm>
            <a:off x="838199" y="5176119"/>
            <a:ext cx="10763953" cy="90805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r" rtl="1"/>
            <a:r>
              <a:rPr lang="ar-SA" sz="4000" dirty="0">
                <a:solidFill>
                  <a:schemeClr val="tx1"/>
                </a:solidFill>
                <a:cs typeface="ABO SLMAN Alomar  منقط  1" pitchFamily="2" charset="-78"/>
              </a:rPr>
              <a:t>مبراة</a:t>
            </a:r>
            <a:r>
              <a:rPr lang="ar-SA" sz="2800" dirty="0"/>
              <a:t>....................................................................................................</a:t>
            </a:r>
            <a:endParaRPr lang="en-US" sz="2800" dirty="0"/>
          </a:p>
        </p:txBody>
      </p:sp>
      <p:sp>
        <p:nvSpPr>
          <p:cNvPr id="27" name="TextBox 26"/>
          <p:cNvSpPr txBox="1"/>
          <p:nvPr/>
        </p:nvSpPr>
        <p:spPr>
          <a:xfrm>
            <a:off x="1171575" y="289351"/>
            <a:ext cx="3618634" cy="369332"/>
          </a:xfrm>
          <a:prstGeom prst="rect">
            <a:avLst/>
          </a:prstGeom>
          <a:noFill/>
        </p:spPr>
        <p:txBody>
          <a:bodyPr wrap="square" rtlCol="0">
            <a:spAutoFit/>
          </a:bodyPr>
          <a:lstStyle/>
          <a:p>
            <a:pPr marL="0" algn="l" defTabSz="914400" rtl="0" eaLnBrk="1" latinLnBrk="0" hangingPunct="1"/>
            <a:r>
              <a:rPr lang="en-US" dirty="0"/>
              <a:t>Practice writing</a:t>
            </a:r>
          </a:p>
        </p:txBody>
      </p:sp>
    </p:spTree>
    <p:extLst>
      <p:ext uri="{BB962C8B-B14F-4D97-AF65-F5344CB8AC3E}">
        <p14:creationId xmlns:p14="http://schemas.microsoft.com/office/powerpoint/2010/main" val="14952068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44969"/>
            <a:ext cx="10515600" cy="45719"/>
          </a:xfrm>
        </p:spPr>
        <p:style>
          <a:lnRef idx="2">
            <a:schemeClr val="dk1"/>
          </a:lnRef>
          <a:fillRef idx="1">
            <a:schemeClr val="lt1"/>
          </a:fillRef>
          <a:effectRef idx="0">
            <a:schemeClr val="dk1"/>
          </a:effectRef>
          <a:fontRef idx="minor">
            <a:schemeClr val="dk1"/>
          </a:fontRef>
        </p:style>
        <p:txBody>
          <a:bodyPr>
            <a:normAutofit fontScale="90000"/>
          </a:bodyPr>
          <a:lstStyle/>
          <a:p>
            <a:pPr algn="l" defTabSz="914400" rtl="1" eaLnBrk="1" latinLnBrk="0" hangingPunct="1">
              <a:lnSpc>
                <a:spcPct val="90000"/>
              </a:lnSpc>
              <a:spcBef>
                <a:spcPct val="0"/>
              </a:spcBef>
              <a:buNone/>
            </a:pPr>
            <a:endParaRPr lang="en-US" dirty="0"/>
          </a:p>
        </p:txBody>
      </p:sp>
      <p:sp>
        <p:nvSpPr>
          <p:cNvPr id="3" name="Content Placeholder 2"/>
          <p:cNvSpPr>
            <a:spLocks noGrp="1"/>
          </p:cNvSpPr>
          <p:nvPr>
            <p:ph idx="1"/>
          </p:nvPr>
        </p:nvSpPr>
        <p:spPr/>
        <p:txBody>
          <a:bodyPr/>
          <a:lstStyle/>
          <a:p>
            <a:pPr marL="228600" indent="-228600" algn="r" defTabSz="914400" rtl="1" eaLnBrk="1" latinLnBrk="0" hangingPunct="1">
              <a:lnSpc>
                <a:spcPct val="90000"/>
              </a:lnSpc>
              <a:spcBef>
                <a:spcPts val="1000"/>
              </a:spcBef>
              <a:buFont typeface="Arial"/>
              <a:buChar char="•"/>
            </a:pPr>
            <a:endParaRPr lang="ar-SA" dirty="0"/>
          </a:p>
          <a:p>
            <a:pPr marL="228600" indent="-228600" algn="r" defTabSz="914400" rtl="1" eaLnBrk="1" latinLnBrk="0" hangingPunct="1">
              <a:lnSpc>
                <a:spcPct val="90000"/>
              </a:lnSpc>
              <a:spcBef>
                <a:spcPts val="1000"/>
              </a:spcBef>
              <a:buFont typeface="Arial"/>
              <a:buChar char="•"/>
            </a:pPr>
            <a:endParaRPr lang="en-US" dirty="0"/>
          </a:p>
        </p:txBody>
      </p:sp>
      <p:sp>
        <p:nvSpPr>
          <p:cNvPr id="4" name="Date Placeholder 3"/>
          <p:cNvSpPr>
            <a:spLocks noGrp="1"/>
          </p:cNvSpPr>
          <p:nvPr>
            <p:ph type="dt" sz="half" idx="10"/>
          </p:nvPr>
        </p:nvSpPr>
        <p:spPr/>
        <p:txBody>
          <a:bodyPr/>
          <a:lstStyle/>
          <a:p>
            <a:fld id="{108E1B0F-D610-DC4A-801D-BBE353ECEC64}" type="datetime1">
              <a:rPr lang="en-GB" smtClean="0"/>
              <a:t>06/05/2023</a:t>
            </a:fld>
            <a:endParaRPr lang="en-US"/>
          </a:p>
        </p:txBody>
      </p:sp>
      <p:sp>
        <p:nvSpPr>
          <p:cNvPr id="5" name="Footer Placeholder 4"/>
          <p:cNvSpPr>
            <a:spLocks noGrp="1"/>
          </p:cNvSpPr>
          <p:nvPr>
            <p:ph type="ftr" sz="quarter" idx="11"/>
          </p:nvPr>
        </p:nvSpPr>
        <p:spPr/>
        <p:txBody>
          <a:bodyPr/>
          <a:lstStyle/>
          <a:p>
            <a:r>
              <a:rPr lang="en-US"/>
              <a:t>Seloua Nedjai</a:t>
            </a:r>
          </a:p>
        </p:txBody>
      </p:sp>
      <p:sp>
        <p:nvSpPr>
          <p:cNvPr id="6" name="Rounded Rectangle 5"/>
          <p:cNvSpPr/>
          <p:nvPr/>
        </p:nvSpPr>
        <p:spPr>
          <a:xfrm>
            <a:off x="10228606" y="912227"/>
            <a:ext cx="1275322" cy="55418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r" defTabSz="914400" rtl="1" eaLnBrk="1" latinLnBrk="0" hangingPunct="1"/>
            <a:r>
              <a:rPr lang="ar-SA" sz="3600" dirty="0">
                <a:solidFill>
                  <a:schemeClr val="tx1">
                    <a:lumMod val="50000"/>
                    <a:lumOff val="50000"/>
                  </a:schemeClr>
                </a:solidFill>
                <a:cs typeface="ABO SLMAN Alomar  منقط  1" pitchFamily="2" charset="-78"/>
              </a:rPr>
              <a:t>قـلـم</a:t>
            </a:r>
            <a:endParaRPr lang="en-US" sz="3600" dirty="0">
              <a:solidFill>
                <a:schemeClr val="tx1">
                  <a:lumMod val="50000"/>
                  <a:lumOff val="50000"/>
                </a:schemeClr>
              </a:solidFill>
              <a:cs typeface="ABO SLMAN Alomar  منقط  1" pitchFamily="2" charset="-78"/>
            </a:endParaRPr>
          </a:p>
        </p:txBody>
      </p:sp>
      <p:sp>
        <p:nvSpPr>
          <p:cNvPr id="7" name="Rounded Rectangle 6"/>
          <p:cNvSpPr/>
          <p:nvPr/>
        </p:nvSpPr>
        <p:spPr>
          <a:xfrm>
            <a:off x="8458200" y="906014"/>
            <a:ext cx="1439466" cy="59248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r" rtl="1"/>
            <a:r>
              <a:rPr lang="ar-SA" sz="3600" dirty="0">
                <a:solidFill>
                  <a:schemeClr val="tx1">
                    <a:lumMod val="50000"/>
                    <a:lumOff val="50000"/>
                  </a:schemeClr>
                </a:solidFill>
                <a:cs typeface="ABO SLMAN Alomar  منقط  1" pitchFamily="2" charset="-78"/>
              </a:rPr>
              <a:t>قـلـم</a:t>
            </a:r>
            <a:endParaRPr lang="en-US" sz="3600" dirty="0">
              <a:solidFill>
                <a:schemeClr val="tx1">
                  <a:lumMod val="50000"/>
                  <a:lumOff val="50000"/>
                </a:schemeClr>
              </a:solidFill>
              <a:cs typeface="ABO SLMAN Alomar  منقط  1" pitchFamily="2" charset="-78"/>
            </a:endParaRPr>
          </a:p>
        </p:txBody>
      </p:sp>
      <p:sp>
        <p:nvSpPr>
          <p:cNvPr id="8" name="Rounded Rectangle 7"/>
          <p:cNvSpPr/>
          <p:nvPr/>
        </p:nvSpPr>
        <p:spPr>
          <a:xfrm>
            <a:off x="6799118" y="931747"/>
            <a:ext cx="1328142" cy="55418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r" rtl="1"/>
            <a:r>
              <a:rPr lang="ar-SA" sz="3600" dirty="0">
                <a:solidFill>
                  <a:schemeClr val="tx1">
                    <a:lumMod val="50000"/>
                    <a:lumOff val="50000"/>
                  </a:schemeClr>
                </a:solidFill>
                <a:cs typeface="ABO SLMAN Alomar  منقط  1" pitchFamily="2" charset="-78"/>
              </a:rPr>
              <a:t>قـلـم</a:t>
            </a:r>
            <a:endParaRPr lang="en-US" sz="3600" dirty="0">
              <a:solidFill>
                <a:schemeClr val="tx1">
                  <a:lumMod val="50000"/>
                  <a:lumOff val="50000"/>
                </a:schemeClr>
              </a:solidFill>
              <a:cs typeface="ABO SLMAN Alomar  منقط  1" pitchFamily="2" charset="-78"/>
            </a:endParaRPr>
          </a:p>
        </p:txBody>
      </p:sp>
      <p:sp>
        <p:nvSpPr>
          <p:cNvPr id="10" name="Rounded Rectangle 9"/>
          <p:cNvSpPr/>
          <p:nvPr/>
        </p:nvSpPr>
        <p:spPr>
          <a:xfrm>
            <a:off x="2992581" y="1203975"/>
            <a:ext cx="138546"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3743324" y="947455"/>
            <a:ext cx="1292233" cy="55875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r" rtl="1"/>
            <a:r>
              <a:rPr lang="ar-SA" sz="3600" dirty="0">
                <a:solidFill>
                  <a:schemeClr val="tx1">
                    <a:lumMod val="50000"/>
                    <a:lumOff val="50000"/>
                  </a:schemeClr>
                </a:solidFill>
                <a:cs typeface="ABO SLMAN Alomar  منقط  1" pitchFamily="2" charset="-78"/>
              </a:rPr>
              <a:t>قـلـم</a:t>
            </a:r>
            <a:endParaRPr lang="en-US" sz="3600" dirty="0">
              <a:solidFill>
                <a:schemeClr val="tx1">
                  <a:lumMod val="50000"/>
                  <a:lumOff val="50000"/>
                </a:schemeClr>
              </a:solidFill>
              <a:cs typeface="ABO SLMAN Alomar  منقط  1" pitchFamily="2" charset="-78"/>
            </a:endParaRPr>
          </a:p>
        </p:txBody>
      </p:sp>
      <p:sp>
        <p:nvSpPr>
          <p:cNvPr id="12" name="Rounded Rectangle 11"/>
          <p:cNvSpPr/>
          <p:nvPr/>
        </p:nvSpPr>
        <p:spPr>
          <a:xfrm>
            <a:off x="5201028" y="926375"/>
            <a:ext cx="1267150" cy="547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r" rtl="1"/>
            <a:r>
              <a:rPr lang="ar-SA" sz="3600" dirty="0">
                <a:solidFill>
                  <a:schemeClr val="tx1">
                    <a:lumMod val="50000"/>
                    <a:lumOff val="50000"/>
                  </a:schemeClr>
                </a:solidFill>
                <a:cs typeface="ABO SLMAN Alomar  منقط  1" pitchFamily="2" charset="-78"/>
              </a:rPr>
              <a:t>قـلـم</a:t>
            </a:r>
            <a:endParaRPr lang="en-US" sz="3600" dirty="0">
              <a:solidFill>
                <a:schemeClr val="tx1">
                  <a:lumMod val="50000"/>
                  <a:lumOff val="50000"/>
                </a:schemeClr>
              </a:solidFill>
              <a:cs typeface="ABO SLMAN Alomar  منقط  1" pitchFamily="2" charset="-78"/>
            </a:endParaRPr>
          </a:p>
        </p:txBody>
      </p:sp>
      <p:sp>
        <p:nvSpPr>
          <p:cNvPr id="13" name="Rounded Rectangle 12"/>
          <p:cNvSpPr/>
          <p:nvPr/>
        </p:nvSpPr>
        <p:spPr>
          <a:xfrm>
            <a:off x="928254" y="1811482"/>
            <a:ext cx="10621674" cy="73082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r" rtl="1"/>
            <a:r>
              <a:rPr lang="ar-SA" sz="4800" dirty="0">
                <a:solidFill>
                  <a:schemeClr val="tx1"/>
                </a:solidFill>
                <a:cs typeface="ABO SLMAN Alomar  منقط  1" pitchFamily="2" charset="-78"/>
              </a:rPr>
              <a:t>قـلـم</a:t>
            </a:r>
            <a:r>
              <a:rPr lang="ar-SA" sz="2400" dirty="0">
                <a:solidFill>
                  <a:srgbClr val="FF0000"/>
                </a:solidFill>
              </a:rPr>
              <a:t>.</a:t>
            </a:r>
            <a:r>
              <a:rPr lang="ar-SA" sz="2400" dirty="0"/>
              <a:t>.................................................................................................................</a:t>
            </a:r>
            <a:endParaRPr lang="en-US" sz="2400" dirty="0"/>
          </a:p>
        </p:txBody>
      </p:sp>
      <p:sp>
        <p:nvSpPr>
          <p:cNvPr id="14" name="Rounded Rectangle 13"/>
          <p:cNvSpPr/>
          <p:nvPr/>
        </p:nvSpPr>
        <p:spPr>
          <a:xfrm>
            <a:off x="9692553" y="2663100"/>
            <a:ext cx="1857375" cy="60873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algn="ctr" defTabSz="914400" rtl="1" eaLnBrk="1" latinLnBrk="0" hangingPunct="1"/>
            <a:r>
              <a:rPr lang="ar-SA" sz="4000" dirty="0">
                <a:solidFill>
                  <a:schemeClr val="tx1">
                    <a:lumMod val="50000"/>
                    <a:lumOff val="50000"/>
                  </a:schemeClr>
                </a:solidFill>
                <a:cs typeface="ABO SLMAN Alomar  منقط  1" pitchFamily="2" charset="-78"/>
              </a:rPr>
              <a:t>كراس</a:t>
            </a:r>
            <a:endParaRPr lang="en-US" sz="4000" dirty="0">
              <a:solidFill>
                <a:schemeClr val="tx1">
                  <a:lumMod val="50000"/>
                  <a:lumOff val="50000"/>
                </a:schemeClr>
              </a:solidFill>
              <a:cs typeface="ABO SLMAN Alomar  منقط  1" pitchFamily="2" charset="-78"/>
            </a:endParaRPr>
          </a:p>
        </p:txBody>
      </p:sp>
      <p:sp>
        <p:nvSpPr>
          <p:cNvPr id="15" name="Rounded Rectangle 14"/>
          <p:cNvSpPr/>
          <p:nvPr/>
        </p:nvSpPr>
        <p:spPr>
          <a:xfrm>
            <a:off x="7442922" y="2676955"/>
            <a:ext cx="2012805" cy="60873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SA" sz="3600" dirty="0">
                <a:solidFill>
                  <a:schemeClr val="tx1">
                    <a:lumMod val="50000"/>
                    <a:lumOff val="50000"/>
                  </a:schemeClr>
                </a:solidFill>
                <a:cs typeface="ABO SLMAN Alomar  منقط  1" pitchFamily="2" charset="-78"/>
              </a:rPr>
              <a:t>كراس</a:t>
            </a:r>
            <a:endParaRPr lang="en-US" sz="3600" dirty="0">
              <a:solidFill>
                <a:schemeClr val="tx1">
                  <a:lumMod val="50000"/>
                  <a:lumOff val="50000"/>
                </a:schemeClr>
              </a:solidFill>
              <a:cs typeface="ABO SLMAN Alomar  منقط  1" pitchFamily="2" charset="-78"/>
            </a:endParaRPr>
          </a:p>
        </p:txBody>
      </p:sp>
      <p:sp>
        <p:nvSpPr>
          <p:cNvPr id="16" name="Rounded Rectangle 15"/>
          <p:cNvSpPr/>
          <p:nvPr/>
        </p:nvSpPr>
        <p:spPr>
          <a:xfrm>
            <a:off x="5407872" y="2686269"/>
            <a:ext cx="1868632" cy="61436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SA" sz="3600" dirty="0">
                <a:solidFill>
                  <a:schemeClr val="tx1">
                    <a:lumMod val="50000"/>
                    <a:lumOff val="50000"/>
                  </a:schemeClr>
                </a:solidFill>
                <a:cs typeface="ABO SLMAN Alomar  منقط  1" pitchFamily="2" charset="-78"/>
              </a:rPr>
              <a:t>كراس</a:t>
            </a:r>
            <a:endParaRPr lang="en-US" sz="3600" dirty="0">
              <a:solidFill>
                <a:schemeClr val="tx1">
                  <a:lumMod val="50000"/>
                  <a:lumOff val="50000"/>
                </a:schemeClr>
              </a:solidFill>
              <a:cs typeface="ABO SLMAN Alomar  منقط  1" pitchFamily="2" charset="-78"/>
            </a:endParaRPr>
          </a:p>
        </p:txBody>
      </p:sp>
      <p:sp>
        <p:nvSpPr>
          <p:cNvPr id="18" name="Rounded Rectangle 17"/>
          <p:cNvSpPr/>
          <p:nvPr/>
        </p:nvSpPr>
        <p:spPr>
          <a:xfrm>
            <a:off x="881495" y="2671330"/>
            <a:ext cx="1868632" cy="61436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SA" sz="3600" dirty="0">
                <a:solidFill>
                  <a:schemeClr val="tx1">
                    <a:lumMod val="50000"/>
                    <a:lumOff val="50000"/>
                  </a:schemeClr>
                </a:solidFill>
                <a:cs typeface="ABO SLMAN Alomar  منقط  1" pitchFamily="2" charset="-78"/>
              </a:rPr>
              <a:t>كراس</a:t>
            </a:r>
            <a:endParaRPr lang="en-US" sz="3600" dirty="0">
              <a:solidFill>
                <a:schemeClr val="tx1">
                  <a:lumMod val="50000"/>
                  <a:lumOff val="50000"/>
                </a:schemeClr>
              </a:solidFill>
              <a:cs typeface="ABO SLMAN Alomar  منقط  1" pitchFamily="2" charset="-78"/>
            </a:endParaRPr>
          </a:p>
        </p:txBody>
      </p:sp>
      <p:sp>
        <p:nvSpPr>
          <p:cNvPr id="19" name="Rounded Rectangle 18"/>
          <p:cNvSpPr/>
          <p:nvPr/>
        </p:nvSpPr>
        <p:spPr>
          <a:xfrm>
            <a:off x="838200" y="3456931"/>
            <a:ext cx="10711728" cy="74605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r" rtl="1"/>
            <a:r>
              <a:rPr lang="ar-SA" sz="4000" dirty="0">
                <a:solidFill>
                  <a:schemeClr val="tx1"/>
                </a:solidFill>
                <a:cs typeface="ABO SLMAN Alomar  منقط  1" pitchFamily="2" charset="-78"/>
              </a:rPr>
              <a:t>كراس</a:t>
            </a:r>
            <a:r>
              <a:rPr lang="ar-SA" dirty="0"/>
              <a:t>....................................................................................................................................................</a:t>
            </a:r>
            <a:endParaRPr lang="en-US" dirty="0"/>
          </a:p>
        </p:txBody>
      </p:sp>
      <p:sp>
        <p:nvSpPr>
          <p:cNvPr id="21" name="Rounded Rectangle 20"/>
          <p:cNvSpPr/>
          <p:nvPr/>
        </p:nvSpPr>
        <p:spPr>
          <a:xfrm>
            <a:off x="9744778" y="4387995"/>
            <a:ext cx="1857375" cy="60873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SA" sz="4000" dirty="0">
                <a:solidFill>
                  <a:schemeClr val="tx1">
                    <a:lumMod val="50000"/>
                    <a:lumOff val="50000"/>
                  </a:schemeClr>
                </a:solidFill>
                <a:cs typeface="ABO SLMAN Alomar  منقط  1" pitchFamily="2" charset="-78"/>
              </a:rPr>
              <a:t>مـحفظة</a:t>
            </a:r>
            <a:endParaRPr lang="en-US" sz="4000" dirty="0">
              <a:solidFill>
                <a:schemeClr val="tx1">
                  <a:lumMod val="50000"/>
                  <a:lumOff val="50000"/>
                </a:schemeClr>
              </a:solidFill>
              <a:cs typeface="ABO SLMAN Alomar  منقط  1" pitchFamily="2" charset="-78"/>
            </a:endParaRPr>
          </a:p>
        </p:txBody>
      </p:sp>
      <p:sp>
        <p:nvSpPr>
          <p:cNvPr id="24" name="Rounded Rectangle 23"/>
          <p:cNvSpPr/>
          <p:nvPr/>
        </p:nvSpPr>
        <p:spPr>
          <a:xfrm>
            <a:off x="3248241" y="2686269"/>
            <a:ext cx="1868632" cy="61436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SA" sz="3600" dirty="0">
                <a:solidFill>
                  <a:schemeClr val="tx1">
                    <a:lumMod val="50000"/>
                    <a:lumOff val="50000"/>
                  </a:schemeClr>
                </a:solidFill>
                <a:cs typeface="ABO SLMAN Alomar  منقط  1" pitchFamily="2" charset="-78"/>
              </a:rPr>
              <a:t>كراس</a:t>
            </a:r>
            <a:endParaRPr lang="en-US" sz="3600" dirty="0">
              <a:solidFill>
                <a:schemeClr val="tx1">
                  <a:lumMod val="50000"/>
                  <a:lumOff val="50000"/>
                </a:schemeClr>
              </a:solidFill>
              <a:cs typeface="ABO SLMAN Alomar  منقط  1" pitchFamily="2" charset="-78"/>
            </a:endParaRPr>
          </a:p>
        </p:txBody>
      </p:sp>
      <p:sp>
        <p:nvSpPr>
          <p:cNvPr id="26" name="Rounded Rectangle 25"/>
          <p:cNvSpPr/>
          <p:nvPr/>
        </p:nvSpPr>
        <p:spPr>
          <a:xfrm>
            <a:off x="838199" y="5176119"/>
            <a:ext cx="10763953" cy="90805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r" rtl="1"/>
            <a:r>
              <a:rPr lang="ar-SA" sz="4000" dirty="0">
                <a:cs typeface="ABO SLMAN Alomar  منقط  1" pitchFamily="2" charset="-78"/>
              </a:rPr>
              <a:t>مـحفظة</a:t>
            </a:r>
            <a:r>
              <a:rPr lang="ar-SA" sz="1600" dirty="0">
                <a:cs typeface="ABO SLMAN Alomar  منقط  1" pitchFamily="2" charset="-78"/>
              </a:rPr>
              <a:t>.</a:t>
            </a:r>
            <a:r>
              <a:rPr lang="ar-SA" sz="1600" dirty="0"/>
              <a:t>..................................................................................................................................................................</a:t>
            </a:r>
            <a:endParaRPr lang="en-US" sz="1600" dirty="0"/>
          </a:p>
        </p:txBody>
      </p:sp>
      <p:sp>
        <p:nvSpPr>
          <p:cNvPr id="27" name="TextBox 26"/>
          <p:cNvSpPr txBox="1"/>
          <p:nvPr/>
        </p:nvSpPr>
        <p:spPr>
          <a:xfrm>
            <a:off x="1171575" y="289351"/>
            <a:ext cx="3618634" cy="369332"/>
          </a:xfrm>
          <a:prstGeom prst="rect">
            <a:avLst/>
          </a:prstGeom>
          <a:noFill/>
        </p:spPr>
        <p:txBody>
          <a:bodyPr wrap="square" rtlCol="0">
            <a:spAutoFit/>
          </a:bodyPr>
          <a:lstStyle/>
          <a:p>
            <a:pPr marL="0" algn="l" defTabSz="914400" rtl="0" eaLnBrk="1" latinLnBrk="0" hangingPunct="1"/>
            <a:r>
              <a:rPr lang="en-US" dirty="0"/>
              <a:t>Practice writing</a:t>
            </a:r>
          </a:p>
        </p:txBody>
      </p:sp>
      <p:sp>
        <p:nvSpPr>
          <p:cNvPr id="28" name="Rounded Rectangle 27"/>
          <p:cNvSpPr/>
          <p:nvPr/>
        </p:nvSpPr>
        <p:spPr>
          <a:xfrm>
            <a:off x="2247522" y="915261"/>
            <a:ext cx="1330332" cy="55875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r" rtl="1"/>
            <a:r>
              <a:rPr lang="ar-SA" sz="3600" dirty="0">
                <a:solidFill>
                  <a:schemeClr val="tx1">
                    <a:lumMod val="50000"/>
                    <a:lumOff val="50000"/>
                  </a:schemeClr>
                </a:solidFill>
                <a:cs typeface="ABO SLMAN Alomar  منقط  1" pitchFamily="2" charset="-78"/>
              </a:rPr>
              <a:t>قـلـم</a:t>
            </a:r>
            <a:endParaRPr lang="en-US" sz="3600" dirty="0">
              <a:solidFill>
                <a:schemeClr val="tx1">
                  <a:lumMod val="50000"/>
                  <a:lumOff val="50000"/>
                </a:schemeClr>
              </a:solidFill>
              <a:cs typeface="ABO SLMAN Alomar  منقط  1" pitchFamily="2" charset="-78"/>
            </a:endParaRPr>
          </a:p>
        </p:txBody>
      </p:sp>
      <p:sp>
        <p:nvSpPr>
          <p:cNvPr id="29" name="Rounded Rectangle 28"/>
          <p:cNvSpPr/>
          <p:nvPr/>
        </p:nvSpPr>
        <p:spPr>
          <a:xfrm>
            <a:off x="782053" y="915261"/>
            <a:ext cx="1292233" cy="55875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r" rtl="1"/>
            <a:r>
              <a:rPr lang="ar-SA" sz="3600" dirty="0">
                <a:solidFill>
                  <a:schemeClr val="tx1">
                    <a:lumMod val="50000"/>
                    <a:lumOff val="50000"/>
                  </a:schemeClr>
                </a:solidFill>
                <a:cs typeface="ABO SLMAN Alomar  منقط  1" pitchFamily="2" charset="-78"/>
              </a:rPr>
              <a:t>قـلـم</a:t>
            </a:r>
            <a:endParaRPr lang="en-US" sz="3600" dirty="0">
              <a:solidFill>
                <a:schemeClr val="tx1">
                  <a:lumMod val="50000"/>
                  <a:lumOff val="50000"/>
                </a:schemeClr>
              </a:solidFill>
              <a:cs typeface="ABO SLMAN Alomar  منقط  1" pitchFamily="2" charset="-78"/>
            </a:endParaRPr>
          </a:p>
        </p:txBody>
      </p:sp>
      <p:sp>
        <p:nvSpPr>
          <p:cNvPr id="30" name="Rounded Rectangle 29"/>
          <p:cNvSpPr/>
          <p:nvPr/>
        </p:nvSpPr>
        <p:spPr>
          <a:xfrm>
            <a:off x="7661456" y="4432445"/>
            <a:ext cx="1857375" cy="60873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SA" sz="4000" dirty="0">
                <a:solidFill>
                  <a:schemeClr val="tx1">
                    <a:lumMod val="50000"/>
                    <a:lumOff val="50000"/>
                  </a:schemeClr>
                </a:solidFill>
                <a:cs typeface="ABO SLMAN Alomar  منقط  1" pitchFamily="2" charset="-78"/>
              </a:rPr>
              <a:t>مـحفظة</a:t>
            </a:r>
            <a:endParaRPr lang="en-US" sz="4000" dirty="0">
              <a:solidFill>
                <a:schemeClr val="tx1">
                  <a:lumMod val="50000"/>
                  <a:lumOff val="50000"/>
                </a:schemeClr>
              </a:solidFill>
              <a:cs typeface="ABO SLMAN Alomar  منقط  1" pitchFamily="2" charset="-78"/>
            </a:endParaRPr>
          </a:p>
        </p:txBody>
      </p:sp>
      <p:sp>
        <p:nvSpPr>
          <p:cNvPr id="31" name="Rounded Rectangle 30"/>
          <p:cNvSpPr/>
          <p:nvPr/>
        </p:nvSpPr>
        <p:spPr>
          <a:xfrm>
            <a:off x="5360950" y="4426355"/>
            <a:ext cx="1857375" cy="60873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SA" sz="4000" dirty="0">
                <a:solidFill>
                  <a:schemeClr val="tx1">
                    <a:lumMod val="50000"/>
                    <a:lumOff val="50000"/>
                  </a:schemeClr>
                </a:solidFill>
                <a:cs typeface="ABO SLMAN Alomar  منقط  1" pitchFamily="2" charset="-78"/>
              </a:rPr>
              <a:t>مـحفظة</a:t>
            </a:r>
            <a:endParaRPr lang="en-US" sz="4000" dirty="0">
              <a:solidFill>
                <a:schemeClr val="tx1">
                  <a:lumMod val="50000"/>
                  <a:lumOff val="50000"/>
                </a:schemeClr>
              </a:solidFill>
              <a:cs typeface="ABO SLMAN Alomar  منقط  1" pitchFamily="2" charset="-78"/>
            </a:endParaRPr>
          </a:p>
        </p:txBody>
      </p:sp>
      <p:sp>
        <p:nvSpPr>
          <p:cNvPr id="32" name="Rounded Rectangle 31"/>
          <p:cNvSpPr/>
          <p:nvPr/>
        </p:nvSpPr>
        <p:spPr>
          <a:xfrm>
            <a:off x="3248241" y="4382907"/>
            <a:ext cx="1857375" cy="60873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SA" sz="4000" dirty="0">
                <a:solidFill>
                  <a:schemeClr val="tx1">
                    <a:lumMod val="50000"/>
                    <a:lumOff val="50000"/>
                  </a:schemeClr>
                </a:solidFill>
                <a:cs typeface="ABO SLMAN Alomar  منقط  1" pitchFamily="2" charset="-78"/>
              </a:rPr>
              <a:t>مـحفظة</a:t>
            </a:r>
            <a:endParaRPr lang="en-US" sz="4000" dirty="0">
              <a:solidFill>
                <a:schemeClr val="tx1">
                  <a:lumMod val="50000"/>
                  <a:lumOff val="50000"/>
                </a:schemeClr>
              </a:solidFill>
              <a:cs typeface="ABO SLMAN Alomar  منقط  1" pitchFamily="2" charset="-78"/>
            </a:endParaRPr>
          </a:p>
        </p:txBody>
      </p:sp>
      <p:sp>
        <p:nvSpPr>
          <p:cNvPr id="33" name="Rounded Rectangle 32"/>
          <p:cNvSpPr/>
          <p:nvPr/>
        </p:nvSpPr>
        <p:spPr>
          <a:xfrm>
            <a:off x="961292" y="4374222"/>
            <a:ext cx="1857375" cy="60873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SA" sz="4000" dirty="0">
                <a:solidFill>
                  <a:schemeClr val="tx1">
                    <a:lumMod val="50000"/>
                    <a:lumOff val="50000"/>
                  </a:schemeClr>
                </a:solidFill>
                <a:cs typeface="ABO SLMAN Alomar  منقط  1" pitchFamily="2" charset="-78"/>
              </a:rPr>
              <a:t>مـحفظة</a:t>
            </a:r>
            <a:endParaRPr lang="en-US" sz="4000" dirty="0">
              <a:solidFill>
                <a:schemeClr val="tx1">
                  <a:lumMod val="50000"/>
                  <a:lumOff val="50000"/>
                </a:schemeClr>
              </a:solidFill>
              <a:cs typeface="ABO SLMAN Alomar  منقط  1" pitchFamily="2" charset="-78"/>
            </a:endParaRPr>
          </a:p>
        </p:txBody>
      </p:sp>
    </p:spTree>
    <p:extLst>
      <p:ext uri="{BB962C8B-B14F-4D97-AF65-F5344CB8AC3E}">
        <p14:creationId xmlns:p14="http://schemas.microsoft.com/office/powerpoint/2010/main" val="381920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defTabSz="914400" rtl="1" eaLnBrk="1" latinLnBrk="0" hangingPunct="1">
              <a:lnSpc>
                <a:spcPct val="90000"/>
              </a:lnSpc>
              <a:spcBef>
                <a:spcPct val="0"/>
              </a:spcBef>
              <a:buNone/>
            </a:pPr>
            <a:r>
              <a:rPr lang="en-GB" sz="3200" dirty="0"/>
              <a:t>This is a ruler</a:t>
            </a:r>
            <a:r>
              <a:rPr lang="en-GB" sz="4800" dirty="0"/>
              <a:t>)</a:t>
            </a:r>
            <a:r>
              <a:rPr lang="ar-SA" sz="4800" dirty="0"/>
              <a:t>)</a:t>
            </a:r>
            <a:r>
              <a:rPr lang="ar-SA" sz="4800" dirty="0">
                <a:latin typeface="Calibri" panose="020F0502020204030204" pitchFamily="34" charset="0"/>
                <a:cs typeface="Calibri" panose="020F0502020204030204" pitchFamily="34" charset="0"/>
              </a:rPr>
              <a:t>هَذِهِ مِسْطَرَةٌ</a:t>
            </a:r>
            <a:endParaRPr lang="en-US" sz="4800" dirty="0">
              <a:latin typeface="Calibri" panose="020F0502020204030204" pitchFamily="34" charset="0"/>
              <a:cs typeface="Calibri" panose="020F0502020204030204" pitchFamily="34" charset="0"/>
            </a:endParaRPr>
          </a:p>
        </p:txBody>
      </p:sp>
      <p:sp>
        <p:nvSpPr>
          <p:cNvPr id="5" name="Rounded Rectangle 4"/>
          <p:cNvSpPr/>
          <p:nvPr/>
        </p:nvSpPr>
        <p:spPr>
          <a:xfrm>
            <a:off x="8582889" y="1454727"/>
            <a:ext cx="1808019" cy="83411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400" dirty="0">
                <a:latin typeface="Calibri" panose="020F0502020204030204" pitchFamily="34" charset="0"/>
                <a:cs typeface="Calibri" panose="020F0502020204030204" pitchFamily="34" charset="0"/>
              </a:rPr>
              <a:t>مِسْطَرَةٌ</a:t>
            </a:r>
            <a:endParaRPr lang="en-US" sz="4400" dirty="0">
              <a:latin typeface="Calibri" panose="020F0502020204030204" pitchFamily="34" charset="0"/>
              <a:cs typeface="Calibri" panose="020F0502020204030204" pitchFamily="34" charset="0"/>
            </a:endParaRPr>
          </a:p>
        </p:txBody>
      </p:sp>
      <p:sp>
        <p:nvSpPr>
          <p:cNvPr id="3" name="Date Placeholder 2"/>
          <p:cNvSpPr>
            <a:spLocks noGrp="1"/>
          </p:cNvSpPr>
          <p:nvPr>
            <p:ph type="dt" sz="half" idx="10"/>
          </p:nvPr>
        </p:nvSpPr>
        <p:spPr/>
        <p:txBody>
          <a:bodyPr/>
          <a:lstStyle/>
          <a:p>
            <a:fld id="{84587A84-5C6D-A641-8F43-03AEB61316D8}" type="datetime1">
              <a:rPr lang="en-GB" smtClean="0"/>
              <a:t>06/05/2023</a:t>
            </a:fld>
            <a:endParaRPr lang="en-US"/>
          </a:p>
        </p:txBody>
      </p:sp>
      <p:sp>
        <p:nvSpPr>
          <p:cNvPr id="6" name="Footer Placeholder 5"/>
          <p:cNvSpPr>
            <a:spLocks noGrp="1"/>
          </p:cNvSpPr>
          <p:nvPr>
            <p:ph type="ftr" sz="quarter" idx="11"/>
          </p:nvPr>
        </p:nvSpPr>
        <p:spPr/>
        <p:txBody>
          <a:bodyPr/>
          <a:lstStyle/>
          <a:p>
            <a:r>
              <a:rPr lang="en-US"/>
              <a:t>Seloua Nedjai</a:t>
            </a:r>
          </a:p>
        </p:txBody>
      </p:sp>
      <p:sp>
        <p:nvSpPr>
          <p:cNvPr id="8" name="Rounded Rectangle 7"/>
          <p:cNvSpPr/>
          <p:nvPr/>
        </p:nvSpPr>
        <p:spPr>
          <a:xfrm>
            <a:off x="727365" y="1479759"/>
            <a:ext cx="7301343" cy="18420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r" defTabSz="914400" rtl="1" eaLnBrk="1" latinLnBrk="0" hangingPunct="1"/>
            <a:r>
              <a:rPr lang="ar-SA" sz="4800" dirty="0">
                <a:latin typeface="Calibri" panose="020F0502020204030204" pitchFamily="34" charset="0"/>
                <a:cs typeface="Calibri" panose="020F0502020204030204" pitchFamily="34" charset="0"/>
              </a:rPr>
              <a:t>مَا هَذِهِ ؟ هَذِهِ مِسْطَرَةٌ   </a:t>
            </a:r>
            <a:r>
              <a:rPr lang="ar-SA" sz="4800" dirty="0"/>
              <a:t>......................................</a:t>
            </a:r>
            <a:endParaRPr lang="en-US" sz="4800" dirty="0"/>
          </a:p>
        </p:txBody>
      </p:sp>
      <p:sp>
        <p:nvSpPr>
          <p:cNvPr id="10" name="Rounded Rectangle 9"/>
          <p:cNvSpPr/>
          <p:nvPr/>
        </p:nvSpPr>
        <p:spPr>
          <a:xfrm>
            <a:off x="8582888" y="3518384"/>
            <a:ext cx="3320467" cy="80356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r" defTabSz="914400" rtl="1" eaLnBrk="1" latinLnBrk="0" hangingPunct="1"/>
            <a:r>
              <a:rPr lang="ar-SA" sz="4800" dirty="0">
                <a:latin typeface="Calibri" panose="020F0502020204030204" pitchFamily="34" charset="0"/>
                <a:cs typeface="Calibri" panose="020F0502020204030204" pitchFamily="34" charset="0"/>
              </a:rPr>
              <a:t>م+س+ط+ر+ة</a:t>
            </a:r>
            <a:endParaRPr lang="en-US" sz="4800" dirty="0">
              <a:latin typeface="Calibri" panose="020F0502020204030204" pitchFamily="34" charset="0"/>
              <a:cs typeface="Calibri" panose="020F0502020204030204" pitchFamily="34" charset="0"/>
            </a:endParaRPr>
          </a:p>
        </p:txBody>
      </p:sp>
      <p:sp>
        <p:nvSpPr>
          <p:cNvPr id="26" name="Rounded Rectangle 25"/>
          <p:cNvSpPr/>
          <p:nvPr/>
        </p:nvSpPr>
        <p:spPr>
          <a:xfrm>
            <a:off x="4585855" y="3504529"/>
            <a:ext cx="3567544" cy="81741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400" dirty="0">
                <a:latin typeface="Calibri" panose="020F0502020204030204" pitchFamily="34" charset="0"/>
                <a:cs typeface="Calibri" panose="020F0502020204030204" pitchFamily="34" charset="0"/>
              </a:rPr>
              <a:t>مـ+ـسـ+ـط+ـر+ة</a:t>
            </a:r>
            <a:endParaRPr lang="en-US" sz="4400" dirty="0">
              <a:latin typeface="Calibri" panose="020F0502020204030204" pitchFamily="34" charset="0"/>
              <a:cs typeface="Calibri" panose="020F0502020204030204" pitchFamily="34" charset="0"/>
            </a:endParaRPr>
          </a:p>
        </p:txBody>
      </p:sp>
      <p:sp>
        <p:nvSpPr>
          <p:cNvPr id="35" name="Rounded Rectangle 34"/>
          <p:cNvSpPr/>
          <p:nvPr/>
        </p:nvSpPr>
        <p:spPr>
          <a:xfrm>
            <a:off x="838200" y="5237018"/>
            <a:ext cx="10993582" cy="73429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r" defTabSz="914400" rtl="1" eaLnBrk="1" latinLnBrk="0" hangingPunct="1"/>
            <a:r>
              <a:rPr lang="ar-SA" sz="4400" dirty="0">
                <a:solidFill>
                  <a:schemeClr val="tx1"/>
                </a:solidFill>
                <a:cs typeface="ABO SLMAN Alomar  منقط  1" pitchFamily="2" charset="-78"/>
              </a:rPr>
              <a:t>هذه مسطرة   هذه مسطرة     هذه مسطرة      هذه مسطرة</a:t>
            </a:r>
            <a:endParaRPr lang="en-US" sz="4400" dirty="0">
              <a:solidFill>
                <a:schemeClr val="tx1"/>
              </a:solidFill>
              <a:cs typeface="ABO SLMAN Alomar  منقط  1" pitchFamily="2" charset="-78"/>
            </a:endParaRPr>
          </a:p>
        </p:txBody>
      </p:sp>
      <p:sp>
        <p:nvSpPr>
          <p:cNvPr id="36" name="Rounded Rectangle 35"/>
          <p:cNvSpPr/>
          <p:nvPr/>
        </p:nvSpPr>
        <p:spPr>
          <a:xfrm>
            <a:off x="838200" y="4422307"/>
            <a:ext cx="10993582" cy="69002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r" defTabSz="914400" rtl="1" eaLnBrk="1" latinLnBrk="0" hangingPunct="1"/>
            <a:r>
              <a:rPr lang="ar-SA" sz="4800" dirty="0">
                <a:solidFill>
                  <a:schemeClr val="tx1"/>
                </a:solidFill>
                <a:cs typeface="ABO SLMAN Alomar  منقط  1" pitchFamily="2" charset="-78"/>
              </a:rPr>
              <a:t>هذه مسطرة  هذه مسطرة  هذه مسطرة  هذه مسطرة</a:t>
            </a:r>
            <a:endParaRPr lang="en-US" sz="4800" dirty="0">
              <a:solidFill>
                <a:schemeClr val="tx1"/>
              </a:solidFill>
              <a:cs typeface="ABO SLMAN Alomar  منقط  1" pitchFamily="2" charset="-78"/>
            </a:endParaRPr>
          </a:p>
        </p:txBody>
      </p:sp>
      <p:sp>
        <p:nvSpPr>
          <p:cNvPr id="37" name="TextBox 36"/>
          <p:cNvSpPr txBox="1"/>
          <p:nvPr/>
        </p:nvSpPr>
        <p:spPr>
          <a:xfrm>
            <a:off x="8073202" y="3590520"/>
            <a:ext cx="465192" cy="769441"/>
          </a:xfrm>
          <a:prstGeom prst="rect">
            <a:avLst/>
          </a:prstGeom>
          <a:noFill/>
        </p:spPr>
        <p:txBody>
          <a:bodyPr wrap="none" rtlCol="0">
            <a:spAutoFit/>
          </a:bodyPr>
          <a:lstStyle/>
          <a:p>
            <a:r>
              <a:rPr lang="en-US" sz="4400" dirty="0"/>
              <a:t>+</a:t>
            </a:r>
          </a:p>
        </p:txBody>
      </p:sp>
      <p:sp>
        <p:nvSpPr>
          <p:cNvPr id="38" name="TextBox 37"/>
          <p:cNvSpPr txBox="1"/>
          <p:nvPr/>
        </p:nvSpPr>
        <p:spPr>
          <a:xfrm>
            <a:off x="4225636" y="3541130"/>
            <a:ext cx="482604" cy="830997"/>
          </a:xfrm>
          <a:prstGeom prst="rect">
            <a:avLst/>
          </a:prstGeom>
          <a:noFill/>
        </p:spPr>
        <p:txBody>
          <a:bodyPr wrap="square" rtlCol="0">
            <a:spAutoFit/>
          </a:bodyPr>
          <a:lstStyle/>
          <a:p>
            <a:r>
              <a:rPr lang="en-US" sz="4800" dirty="0"/>
              <a:t>=</a:t>
            </a:r>
          </a:p>
        </p:txBody>
      </p:sp>
      <p:sp>
        <p:nvSpPr>
          <p:cNvPr id="39" name="TextBox 38"/>
          <p:cNvSpPr txBox="1"/>
          <p:nvPr/>
        </p:nvSpPr>
        <p:spPr>
          <a:xfrm>
            <a:off x="838201" y="3934691"/>
            <a:ext cx="3447476" cy="369332"/>
          </a:xfrm>
          <a:prstGeom prst="rect">
            <a:avLst/>
          </a:prstGeom>
          <a:noFill/>
        </p:spPr>
        <p:txBody>
          <a:bodyPr wrap="square" rtlCol="0">
            <a:spAutoFit/>
          </a:bodyPr>
          <a:lstStyle/>
          <a:p>
            <a:pPr marL="0" algn="l" defTabSz="914400" rtl="0" eaLnBrk="1" latinLnBrk="0" hangingPunct="1"/>
            <a:r>
              <a:rPr lang="is-IS" dirty="0"/>
              <a:t>…......................................................</a:t>
            </a:r>
            <a:endParaRPr lang="en-US" dirty="0"/>
          </a:p>
        </p:txBody>
      </p:sp>
      <p:pic>
        <p:nvPicPr>
          <p:cNvPr id="41" name="Content Placeholder 34"/>
          <p:cNvPicPr>
            <a:picLocks noGrp="1"/>
          </p:cNvPicPr>
          <p:nvPr>
            <p:ph idx="1"/>
          </p:nvPr>
        </p:nvPicPr>
        <p:blipFill>
          <a:blip r:embed="rId3">
            <a:extLst>
              <a:ext uri="{28A0092B-C50C-407E-A947-70E740481C1C}">
                <a14:useLocalDpi xmlns:a14="http://schemas.microsoft.com/office/drawing/2010/main" val="0"/>
              </a:ext>
            </a:extLst>
          </a:blip>
          <a:stretch>
            <a:fillRect/>
          </a:stretch>
        </p:blipFill>
        <p:spPr>
          <a:xfrm rot="5400000">
            <a:off x="10488421" y="1036830"/>
            <a:ext cx="1322049" cy="1371600"/>
          </a:xfrm>
          <a:prstGeom prst="rect">
            <a:avLst/>
          </a:prstGeom>
        </p:spPr>
      </p:pic>
      <p:sp>
        <p:nvSpPr>
          <p:cNvPr id="42" name="TextBox 41"/>
          <p:cNvSpPr txBox="1"/>
          <p:nvPr/>
        </p:nvSpPr>
        <p:spPr>
          <a:xfrm>
            <a:off x="8448769" y="2671463"/>
            <a:ext cx="3293388" cy="646331"/>
          </a:xfrm>
          <a:prstGeom prst="rect">
            <a:avLst/>
          </a:prstGeom>
          <a:noFill/>
        </p:spPr>
        <p:txBody>
          <a:bodyPr wrap="square" rtlCol="0">
            <a:spAutoFit/>
          </a:bodyPr>
          <a:lstStyle/>
          <a:p>
            <a:pPr marL="0" algn="l" defTabSz="914400" rtl="0" eaLnBrk="1" latinLnBrk="0" hangingPunct="1"/>
            <a:r>
              <a:rPr lang="en-US" dirty="0"/>
              <a:t>Join the letter below to make a word</a:t>
            </a:r>
          </a:p>
        </p:txBody>
      </p:sp>
    </p:spTree>
    <p:extLst>
      <p:ext uri="{BB962C8B-B14F-4D97-AF65-F5344CB8AC3E}">
        <p14:creationId xmlns:p14="http://schemas.microsoft.com/office/powerpoint/2010/main" val="454769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defTabSz="914400" rtl="1" eaLnBrk="1" latinLnBrk="0" hangingPunct="1">
              <a:lnSpc>
                <a:spcPct val="90000"/>
              </a:lnSpc>
              <a:spcBef>
                <a:spcPct val="0"/>
              </a:spcBef>
              <a:buNone/>
            </a:pPr>
            <a:r>
              <a:rPr lang="en-GB" sz="3200" dirty="0"/>
              <a:t>This is a rubber</a:t>
            </a:r>
            <a:r>
              <a:rPr lang="en-GB" sz="4800" dirty="0"/>
              <a:t>)</a:t>
            </a:r>
            <a:r>
              <a:rPr lang="ar-SA" sz="4800" dirty="0"/>
              <a:t>)</a:t>
            </a:r>
            <a:r>
              <a:rPr lang="ar-SA" sz="4800" dirty="0">
                <a:latin typeface="Calibri" panose="020F0502020204030204" pitchFamily="34" charset="0"/>
                <a:cs typeface="Calibri" panose="020F0502020204030204" pitchFamily="34" charset="0"/>
              </a:rPr>
              <a:t>هَذِهِ  مِمْحَاةٌ</a:t>
            </a:r>
            <a:endParaRPr lang="en-US" sz="4800" dirty="0">
              <a:latin typeface="Calibri" panose="020F0502020204030204" pitchFamily="34" charset="0"/>
              <a:cs typeface="Calibri" panose="020F0502020204030204" pitchFamily="34" charset="0"/>
            </a:endParaRPr>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10501744" y="1454727"/>
            <a:ext cx="962891" cy="825914"/>
          </a:xfrm>
          <a:prstGeom prst="rect">
            <a:avLst/>
          </a:prstGeom>
        </p:spPr>
      </p:pic>
      <p:sp>
        <p:nvSpPr>
          <p:cNvPr id="5" name="Rounded Rectangle 4"/>
          <p:cNvSpPr/>
          <p:nvPr/>
        </p:nvSpPr>
        <p:spPr>
          <a:xfrm>
            <a:off x="8963891" y="1454727"/>
            <a:ext cx="1427017" cy="83411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400" dirty="0">
                <a:latin typeface="Calibri" panose="020F0502020204030204" pitchFamily="34" charset="0"/>
                <a:cs typeface="Calibri" panose="020F0502020204030204" pitchFamily="34" charset="0"/>
              </a:rPr>
              <a:t>مِمْحَاةٌ</a:t>
            </a:r>
            <a:endParaRPr lang="en-US" sz="4400" dirty="0">
              <a:latin typeface="Calibri" panose="020F0502020204030204" pitchFamily="34" charset="0"/>
              <a:cs typeface="Calibri" panose="020F0502020204030204" pitchFamily="34" charset="0"/>
            </a:endParaRPr>
          </a:p>
        </p:txBody>
      </p:sp>
      <p:sp>
        <p:nvSpPr>
          <p:cNvPr id="3" name="Date Placeholder 2"/>
          <p:cNvSpPr>
            <a:spLocks noGrp="1"/>
          </p:cNvSpPr>
          <p:nvPr>
            <p:ph type="dt" sz="half" idx="10"/>
          </p:nvPr>
        </p:nvSpPr>
        <p:spPr/>
        <p:txBody>
          <a:bodyPr/>
          <a:lstStyle/>
          <a:p>
            <a:fld id="{6925E430-A89C-D549-ADC5-38CADA81F185}" type="datetime1">
              <a:rPr lang="en-GB" smtClean="0"/>
              <a:t>06/05/2023</a:t>
            </a:fld>
            <a:endParaRPr lang="en-US"/>
          </a:p>
        </p:txBody>
      </p:sp>
      <p:sp>
        <p:nvSpPr>
          <p:cNvPr id="6" name="Footer Placeholder 5"/>
          <p:cNvSpPr>
            <a:spLocks noGrp="1"/>
          </p:cNvSpPr>
          <p:nvPr>
            <p:ph type="ftr" sz="quarter" idx="11"/>
          </p:nvPr>
        </p:nvSpPr>
        <p:spPr/>
        <p:txBody>
          <a:bodyPr/>
          <a:lstStyle/>
          <a:p>
            <a:r>
              <a:rPr lang="en-US"/>
              <a:t>Seloua Nedjai</a:t>
            </a:r>
          </a:p>
        </p:txBody>
      </p:sp>
      <p:sp>
        <p:nvSpPr>
          <p:cNvPr id="8" name="Rounded Rectangle 7"/>
          <p:cNvSpPr/>
          <p:nvPr/>
        </p:nvSpPr>
        <p:spPr>
          <a:xfrm>
            <a:off x="727365" y="1479759"/>
            <a:ext cx="7301343" cy="18420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r" defTabSz="914400" rtl="1" eaLnBrk="1" latinLnBrk="0" hangingPunct="1"/>
            <a:r>
              <a:rPr lang="ar-SA" sz="4800" dirty="0">
                <a:latin typeface="Calibri" panose="020F0502020204030204" pitchFamily="34" charset="0"/>
                <a:cs typeface="Calibri" panose="020F0502020204030204" pitchFamily="34" charset="0"/>
              </a:rPr>
              <a:t>مَا هَذِهِ ؟    هَذِهِ مِمْحَاةٌ</a:t>
            </a:r>
          </a:p>
          <a:p>
            <a:pPr marL="0" algn="r" defTabSz="914400" rtl="1" eaLnBrk="1" latinLnBrk="0" hangingPunct="1"/>
            <a:r>
              <a:rPr lang="ar-SA" sz="2000" dirty="0"/>
              <a:t>...........................................................................................</a:t>
            </a:r>
            <a:endParaRPr lang="en-US" sz="2000" dirty="0"/>
          </a:p>
        </p:txBody>
      </p:sp>
      <p:sp>
        <p:nvSpPr>
          <p:cNvPr id="10" name="Rounded Rectangle 9"/>
          <p:cNvSpPr/>
          <p:nvPr/>
        </p:nvSpPr>
        <p:spPr>
          <a:xfrm>
            <a:off x="8582889" y="3518384"/>
            <a:ext cx="3034146" cy="80356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800" dirty="0" err="1">
                <a:latin typeface="Calibri" panose="020F0502020204030204" pitchFamily="34" charset="0"/>
                <a:cs typeface="Calibri" panose="020F0502020204030204" pitchFamily="34" charset="0"/>
              </a:rPr>
              <a:t>م+م+ح+</a:t>
            </a:r>
            <a:r>
              <a:rPr lang="ar-SA" sz="4800" dirty="0" err="1">
                <a:solidFill>
                  <a:srgbClr val="FF0000"/>
                </a:solidFill>
                <a:latin typeface="Calibri" panose="020F0502020204030204" pitchFamily="34" charset="0"/>
                <a:cs typeface="Calibri" panose="020F0502020204030204" pitchFamily="34" charset="0"/>
              </a:rPr>
              <a:t>ا</a:t>
            </a:r>
            <a:r>
              <a:rPr lang="ar-SA" sz="4800" dirty="0" err="1">
                <a:latin typeface="Calibri" panose="020F0502020204030204" pitchFamily="34" charset="0"/>
                <a:cs typeface="Calibri" panose="020F0502020204030204" pitchFamily="34" charset="0"/>
              </a:rPr>
              <a:t>+ة</a:t>
            </a:r>
            <a:endParaRPr lang="en-US" sz="4800" dirty="0">
              <a:latin typeface="Calibri" panose="020F0502020204030204" pitchFamily="34" charset="0"/>
              <a:cs typeface="Calibri" panose="020F0502020204030204" pitchFamily="34" charset="0"/>
            </a:endParaRPr>
          </a:p>
        </p:txBody>
      </p:sp>
      <p:sp>
        <p:nvSpPr>
          <p:cNvPr id="26" name="Rounded Rectangle 25"/>
          <p:cNvSpPr/>
          <p:nvPr/>
        </p:nvSpPr>
        <p:spPr>
          <a:xfrm>
            <a:off x="4708241" y="3504529"/>
            <a:ext cx="3320468" cy="81741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400" dirty="0" err="1">
                <a:latin typeface="Calibri" panose="020F0502020204030204" pitchFamily="34" charset="0"/>
                <a:cs typeface="Calibri" panose="020F0502020204030204" pitchFamily="34" charset="0"/>
              </a:rPr>
              <a:t>مـ+ـمـ+ـحـ+</a:t>
            </a:r>
            <a:r>
              <a:rPr lang="ar-SA" sz="4400" dirty="0" err="1">
                <a:solidFill>
                  <a:srgbClr val="FF0000"/>
                </a:solidFill>
                <a:latin typeface="Calibri" panose="020F0502020204030204" pitchFamily="34" charset="0"/>
                <a:cs typeface="Calibri" panose="020F0502020204030204" pitchFamily="34" charset="0"/>
              </a:rPr>
              <a:t>ا</a:t>
            </a:r>
            <a:r>
              <a:rPr lang="ar-SA" sz="4400" dirty="0" err="1">
                <a:latin typeface="Calibri" panose="020F0502020204030204" pitchFamily="34" charset="0"/>
                <a:cs typeface="Calibri" panose="020F0502020204030204" pitchFamily="34" charset="0"/>
              </a:rPr>
              <a:t>+ة</a:t>
            </a:r>
            <a:endParaRPr lang="en-US" sz="4400" dirty="0">
              <a:latin typeface="Calibri" panose="020F0502020204030204" pitchFamily="34" charset="0"/>
              <a:cs typeface="Calibri" panose="020F0502020204030204" pitchFamily="34" charset="0"/>
            </a:endParaRPr>
          </a:p>
        </p:txBody>
      </p:sp>
      <p:sp>
        <p:nvSpPr>
          <p:cNvPr id="35" name="Rounded Rectangle 34"/>
          <p:cNvSpPr/>
          <p:nvPr/>
        </p:nvSpPr>
        <p:spPr>
          <a:xfrm>
            <a:off x="838200" y="5237018"/>
            <a:ext cx="10993582" cy="73429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r" defTabSz="914400" rtl="1" eaLnBrk="1" latinLnBrk="0" hangingPunct="1"/>
            <a:r>
              <a:rPr lang="ar-SA" sz="4400" dirty="0">
                <a:solidFill>
                  <a:schemeClr val="tx1"/>
                </a:solidFill>
                <a:cs typeface="ABO SLMAN Alomar  منقط  1" pitchFamily="2" charset="-78"/>
              </a:rPr>
              <a:t>هذه مـمحاة  هذه مـمحاة  هذه مـمحاة   هذه مـمحاة</a:t>
            </a:r>
            <a:endParaRPr lang="en-US" sz="4400" dirty="0">
              <a:solidFill>
                <a:srgbClr val="FFFF00"/>
              </a:solidFill>
            </a:endParaRPr>
          </a:p>
        </p:txBody>
      </p:sp>
      <p:sp>
        <p:nvSpPr>
          <p:cNvPr id="36" name="Rounded Rectangle 35"/>
          <p:cNvSpPr/>
          <p:nvPr/>
        </p:nvSpPr>
        <p:spPr>
          <a:xfrm>
            <a:off x="838200" y="4422307"/>
            <a:ext cx="10993582" cy="69002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r" defTabSz="914400" rtl="1" eaLnBrk="1" latinLnBrk="0" hangingPunct="1"/>
            <a:r>
              <a:rPr lang="ar-SA" sz="4800" dirty="0">
                <a:solidFill>
                  <a:schemeClr val="tx1"/>
                </a:solidFill>
                <a:cs typeface="ABO SLMAN Alomar  منقط  1" pitchFamily="2" charset="-78"/>
              </a:rPr>
              <a:t>هذه مـمحاة هذه مـمحاة  هذه مـمحاة  هذه مـمحاة</a:t>
            </a:r>
            <a:endParaRPr lang="en-US" sz="4800" dirty="0">
              <a:solidFill>
                <a:schemeClr val="tx1"/>
              </a:solidFill>
              <a:cs typeface="ABO SLMAN Alomar  منقط  1" pitchFamily="2" charset="-78"/>
            </a:endParaRPr>
          </a:p>
        </p:txBody>
      </p:sp>
      <p:sp>
        <p:nvSpPr>
          <p:cNvPr id="37" name="TextBox 36"/>
          <p:cNvSpPr txBox="1"/>
          <p:nvPr/>
        </p:nvSpPr>
        <p:spPr>
          <a:xfrm>
            <a:off x="8073202" y="3590520"/>
            <a:ext cx="465192" cy="769441"/>
          </a:xfrm>
          <a:prstGeom prst="rect">
            <a:avLst/>
          </a:prstGeom>
          <a:noFill/>
        </p:spPr>
        <p:txBody>
          <a:bodyPr wrap="none" rtlCol="0">
            <a:spAutoFit/>
          </a:bodyPr>
          <a:lstStyle/>
          <a:p>
            <a:r>
              <a:rPr lang="en-US" sz="4400" dirty="0"/>
              <a:t>=</a:t>
            </a:r>
          </a:p>
        </p:txBody>
      </p:sp>
      <p:sp>
        <p:nvSpPr>
          <p:cNvPr id="38" name="TextBox 37"/>
          <p:cNvSpPr txBox="1"/>
          <p:nvPr/>
        </p:nvSpPr>
        <p:spPr>
          <a:xfrm>
            <a:off x="4225636" y="3541130"/>
            <a:ext cx="482604" cy="830997"/>
          </a:xfrm>
          <a:prstGeom prst="rect">
            <a:avLst/>
          </a:prstGeom>
          <a:noFill/>
        </p:spPr>
        <p:txBody>
          <a:bodyPr wrap="square" rtlCol="0">
            <a:spAutoFit/>
          </a:bodyPr>
          <a:lstStyle/>
          <a:p>
            <a:r>
              <a:rPr lang="en-US" sz="4800" dirty="0"/>
              <a:t>=</a:t>
            </a:r>
          </a:p>
        </p:txBody>
      </p:sp>
      <p:sp>
        <p:nvSpPr>
          <p:cNvPr id="39" name="TextBox 38"/>
          <p:cNvSpPr txBox="1"/>
          <p:nvPr/>
        </p:nvSpPr>
        <p:spPr>
          <a:xfrm>
            <a:off x="838201" y="3934691"/>
            <a:ext cx="3447476" cy="369332"/>
          </a:xfrm>
          <a:prstGeom prst="rect">
            <a:avLst/>
          </a:prstGeom>
          <a:noFill/>
        </p:spPr>
        <p:txBody>
          <a:bodyPr wrap="square" rtlCol="0">
            <a:spAutoFit/>
          </a:bodyPr>
          <a:lstStyle/>
          <a:p>
            <a:pPr marL="0" algn="l" defTabSz="914400" rtl="0" eaLnBrk="1" latinLnBrk="0" hangingPunct="1"/>
            <a:r>
              <a:rPr lang="is-IS" dirty="0"/>
              <a:t>…......................................................</a:t>
            </a:r>
            <a:endParaRPr lang="en-US" dirty="0"/>
          </a:p>
        </p:txBody>
      </p:sp>
      <p:sp>
        <p:nvSpPr>
          <p:cNvPr id="15" name="TextBox 14"/>
          <p:cNvSpPr txBox="1"/>
          <p:nvPr/>
        </p:nvSpPr>
        <p:spPr>
          <a:xfrm>
            <a:off x="8448769" y="2671463"/>
            <a:ext cx="3293388" cy="646331"/>
          </a:xfrm>
          <a:prstGeom prst="rect">
            <a:avLst/>
          </a:prstGeom>
          <a:noFill/>
        </p:spPr>
        <p:txBody>
          <a:bodyPr wrap="square" rtlCol="0">
            <a:spAutoFit/>
          </a:bodyPr>
          <a:lstStyle/>
          <a:p>
            <a:r>
              <a:rPr lang="en-US" dirty="0"/>
              <a:t>Join the letter below to make</a:t>
            </a:r>
            <a:r>
              <a:rPr lang="ar-SA" dirty="0"/>
              <a:t> </a:t>
            </a:r>
            <a:r>
              <a:rPr lang="en-GB" dirty="0"/>
              <a:t> a word</a:t>
            </a:r>
            <a:endParaRPr lang="en-US" dirty="0"/>
          </a:p>
        </p:txBody>
      </p:sp>
    </p:spTree>
    <p:extLst>
      <p:ext uri="{BB962C8B-B14F-4D97-AF65-F5344CB8AC3E}">
        <p14:creationId xmlns:p14="http://schemas.microsoft.com/office/powerpoint/2010/main" val="685529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rtl="1"/>
            <a:r>
              <a:rPr lang="en-GB" sz="3200" dirty="0"/>
              <a:t>This is </a:t>
            </a:r>
            <a:r>
              <a:rPr lang="en-GB" sz="3200" dirty="0" err="1"/>
              <a:t>abook</a:t>
            </a:r>
            <a:r>
              <a:rPr lang="en-GB" sz="3200" dirty="0"/>
              <a:t> bag</a:t>
            </a:r>
            <a:r>
              <a:rPr lang="en-GB" sz="4800" dirty="0"/>
              <a:t>)</a:t>
            </a:r>
            <a:r>
              <a:rPr lang="ar-SA" sz="4800" dirty="0"/>
              <a:t>) </a:t>
            </a:r>
            <a:r>
              <a:rPr lang="ar-SA" sz="4800" dirty="0">
                <a:latin typeface="Calibri" panose="020F0502020204030204" pitchFamily="34" charset="0"/>
                <a:cs typeface="Calibri" panose="020F0502020204030204" pitchFamily="34" charset="0"/>
              </a:rPr>
              <a:t>هَذِه مِحْفَظَةٌ</a:t>
            </a:r>
            <a:br>
              <a:rPr lang="en-US" sz="4800" dirty="0"/>
            </a:br>
            <a:endParaRPr lang="en-US" sz="4800" dirty="0"/>
          </a:p>
        </p:txBody>
      </p:sp>
      <p:sp>
        <p:nvSpPr>
          <p:cNvPr id="5" name="Rounded Rectangle 4"/>
          <p:cNvSpPr/>
          <p:nvPr/>
        </p:nvSpPr>
        <p:spPr>
          <a:xfrm>
            <a:off x="8448769" y="1454727"/>
            <a:ext cx="1942139" cy="83411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400" dirty="0">
                <a:latin typeface="Calibri" panose="020F0502020204030204" pitchFamily="34" charset="0"/>
                <a:cs typeface="Calibri" panose="020F0502020204030204" pitchFamily="34" charset="0"/>
              </a:rPr>
              <a:t>محفظة</a:t>
            </a:r>
            <a:endParaRPr lang="en-US" sz="4400" dirty="0">
              <a:latin typeface="Calibri" panose="020F0502020204030204" pitchFamily="34" charset="0"/>
              <a:cs typeface="Calibri" panose="020F0502020204030204" pitchFamily="34" charset="0"/>
            </a:endParaRPr>
          </a:p>
        </p:txBody>
      </p:sp>
      <p:sp>
        <p:nvSpPr>
          <p:cNvPr id="3" name="Date Placeholder 2"/>
          <p:cNvSpPr>
            <a:spLocks noGrp="1"/>
          </p:cNvSpPr>
          <p:nvPr>
            <p:ph type="dt" sz="half" idx="10"/>
          </p:nvPr>
        </p:nvSpPr>
        <p:spPr/>
        <p:txBody>
          <a:bodyPr/>
          <a:lstStyle/>
          <a:p>
            <a:fld id="{FA625F0C-EF37-774D-8FFC-460E841A0F2B}" type="datetime1">
              <a:rPr lang="en-GB" smtClean="0"/>
              <a:t>06/05/2023</a:t>
            </a:fld>
            <a:endParaRPr lang="en-US"/>
          </a:p>
        </p:txBody>
      </p:sp>
      <p:sp>
        <p:nvSpPr>
          <p:cNvPr id="6" name="Footer Placeholder 5"/>
          <p:cNvSpPr>
            <a:spLocks noGrp="1"/>
          </p:cNvSpPr>
          <p:nvPr>
            <p:ph type="ftr" sz="quarter" idx="11"/>
          </p:nvPr>
        </p:nvSpPr>
        <p:spPr/>
        <p:txBody>
          <a:bodyPr/>
          <a:lstStyle/>
          <a:p>
            <a:r>
              <a:rPr lang="en-US"/>
              <a:t>Seloua Nedjai</a:t>
            </a:r>
          </a:p>
        </p:txBody>
      </p:sp>
      <p:sp>
        <p:nvSpPr>
          <p:cNvPr id="8" name="Rounded Rectangle 7"/>
          <p:cNvSpPr/>
          <p:nvPr/>
        </p:nvSpPr>
        <p:spPr>
          <a:xfrm>
            <a:off x="727365" y="1479759"/>
            <a:ext cx="7301343" cy="18420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rtl="1"/>
            <a:r>
              <a:rPr lang="ar-SA" sz="4800" dirty="0">
                <a:latin typeface="Calibri" panose="020F0502020204030204" pitchFamily="34" charset="0"/>
                <a:cs typeface="Calibri" panose="020F0502020204030204" pitchFamily="34" charset="0"/>
              </a:rPr>
              <a:t>مَا هَذِهِ ؟    هَذِهِ مِحْفَظَةٌ</a:t>
            </a:r>
            <a:endParaRPr lang="en-US" sz="4800" dirty="0">
              <a:latin typeface="Calibri" panose="020F0502020204030204" pitchFamily="34" charset="0"/>
              <a:cs typeface="Calibri" panose="020F0502020204030204" pitchFamily="34" charset="0"/>
            </a:endParaRPr>
          </a:p>
          <a:p>
            <a:pPr marL="0" algn="r" defTabSz="914400" rtl="1" eaLnBrk="1" latinLnBrk="0" hangingPunct="1"/>
            <a:r>
              <a:rPr lang="ar-SA" sz="4800" dirty="0"/>
              <a:t>......................................</a:t>
            </a:r>
            <a:endParaRPr lang="en-US" sz="4800" dirty="0"/>
          </a:p>
        </p:txBody>
      </p:sp>
      <p:sp>
        <p:nvSpPr>
          <p:cNvPr id="10" name="Rounded Rectangle 9"/>
          <p:cNvSpPr/>
          <p:nvPr/>
        </p:nvSpPr>
        <p:spPr>
          <a:xfrm>
            <a:off x="8582888" y="3518384"/>
            <a:ext cx="3470567" cy="80356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800" dirty="0">
                <a:latin typeface="Calibri" panose="020F0502020204030204" pitchFamily="34" charset="0"/>
                <a:cs typeface="Calibri" panose="020F0502020204030204" pitchFamily="34" charset="0"/>
              </a:rPr>
              <a:t>م+ح+ف+ظ+ـة</a:t>
            </a:r>
            <a:endParaRPr lang="en-US" sz="4800" dirty="0">
              <a:latin typeface="Calibri" panose="020F0502020204030204" pitchFamily="34" charset="0"/>
              <a:cs typeface="Calibri" panose="020F0502020204030204" pitchFamily="34" charset="0"/>
            </a:endParaRPr>
          </a:p>
        </p:txBody>
      </p:sp>
      <p:sp>
        <p:nvSpPr>
          <p:cNvPr id="26" name="Rounded Rectangle 25"/>
          <p:cNvSpPr/>
          <p:nvPr/>
        </p:nvSpPr>
        <p:spPr>
          <a:xfrm>
            <a:off x="4374665" y="3504529"/>
            <a:ext cx="3721011" cy="81741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400" dirty="0">
                <a:latin typeface="Calibri" panose="020F0502020204030204" pitchFamily="34" charset="0"/>
                <a:cs typeface="Calibri" panose="020F0502020204030204" pitchFamily="34" charset="0"/>
              </a:rPr>
              <a:t>مـ+ـحـ+ـفـ+ـظ+ـة</a:t>
            </a:r>
            <a:endParaRPr lang="en-US" sz="4400" dirty="0">
              <a:latin typeface="Calibri" panose="020F0502020204030204" pitchFamily="34" charset="0"/>
              <a:cs typeface="Calibri" panose="020F0502020204030204" pitchFamily="34" charset="0"/>
            </a:endParaRPr>
          </a:p>
        </p:txBody>
      </p:sp>
      <p:sp>
        <p:nvSpPr>
          <p:cNvPr id="35" name="Rounded Rectangle 34"/>
          <p:cNvSpPr/>
          <p:nvPr/>
        </p:nvSpPr>
        <p:spPr>
          <a:xfrm>
            <a:off x="748575" y="5162507"/>
            <a:ext cx="10993582" cy="73429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rtl="1"/>
            <a:r>
              <a:rPr lang="ar-SA" sz="4400" dirty="0">
                <a:solidFill>
                  <a:schemeClr val="tx1"/>
                </a:solidFill>
                <a:cs typeface="ABO SLMAN Alomar  منقط  1" pitchFamily="2" charset="-78"/>
              </a:rPr>
              <a:t>هذه مـحفظة         هذه مـحفظة       هذه مـحفظة</a:t>
            </a:r>
            <a:endParaRPr lang="en-US" sz="4400" dirty="0">
              <a:solidFill>
                <a:schemeClr val="tx1"/>
              </a:solidFill>
              <a:cs typeface="ABO SLMAN Alomar  منقط  1" pitchFamily="2" charset="-78"/>
            </a:endParaRPr>
          </a:p>
        </p:txBody>
      </p:sp>
      <p:sp>
        <p:nvSpPr>
          <p:cNvPr id="36" name="Rounded Rectangle 35"/>
          <p:cNvSpPr/>
          <p:nvPr/>
        </p:nvSpPr>
        <p:spPr>
          <a:xfrm>
            <a:off x="838200" y="4422307"/>
            <a:ext cx="10993582" cy="69002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rtl="1"/>
            <a:r>
              <a:rPr lang="ar-SA" sz="4800" dirty="0"/>
              <a:t> </a:t>
            </a:r>
            <a:r>
              <a:rPr lang="ar-SA" sz="4800" dirty="0">
                <a:solidFill>
                  <a:schemeClr val="tx1"/>
                </a:solidFill>
                <a:cs typeface="ABO SLMAN Alomar  منقط  1" pitchFamily="2" charset="-78"/>
              </a:rPr>
              <a:t>هذه مـحفظة       هذه مـحفظة     هذه مـحفظة</a:t>
            </a:r>
            <a:endParaRPr lang="en-US" sz="4800" dirty="0">
              <a:solidFill>
                <a:schemeClr val="tx1"/>
              </a:solidFill>
              <a:cs typeface="ABO SLMAN Alomar  منقط  1" pitchFamily="2" charset="-78"/>
            </a:endParaRPr>
          </a:p>
        </p:txBody>
      </p:sp>
      <p:sp>
        <p:nvSpPr>
          <p:cNvPr id="37" name="TextBox 36"/>
          <p:cNvSpPr txBox="1"/>
          <p:nvPr/>
        </p:nvSpPr>
        <p:spPr>
          <a:xfrm>
            <a:off x="8073202" y="3590520"/>
            <a:ext cx="465192" cy="769441"/>
          </a:xfrm>
          <a:prstGeom prst="rect">
            <a:avLst/>
          </a:prstGeom>
          <a:noFill/>
        </p:spPr>
        <p:txBody>
          <a:bodyPr wrap="none" rtlCol="0">
            <a:spAutoFit/>
          </a:bodyPr>
          <a:lstStyle/>
          <a:p>
            <a:r>
              <a:rPr lang="en-US" sz="4400" dirty="0"/>
              <a:t>+</a:t>
            </a:r>
          </a:p>
        </p:txBody>
      </p:sp>
      <p:sp>
        <p:nvSpPr>
          <p:cNvPr id="38" name="TextBox 37"/>
          <p:cNvSpPr txBox="1"/>
          <p:nvPr/>
        </p:nvSpPr>
        <p:spPr>
          <a:xfrm>
            <a:off x="3934692" y="3541130"/>
            <a:ext cx="395479" cy="830997"/>
          </a:xfrm>
          <a:prstGeom prst="rect">
            <a:avLst/>
          </a:prstGeom>
          <a:noFill/>
        </p:spPr>
        <p:txBody>
          <a:bodyPr wrap="square" rtlCol="0">
            <a:spAutoFit/>
          </a:bodyPr>
          <a:lstStyle/>
          <a:p>
            <a:r>
              <a:rPr lang="en-US" sz="4800" dirty="0"/>
              <a:t>=</a:t>
            </a:r>
          </a:p>
        </p:txBody>
      </p:sp>
      <p:sp>
        <p:nvSpPr>
          <p:cNvPr id="39" name="TextBox 38"/>
          <p:cNvSpPr txBox="1"/>
          <p:nvPr/>
        </p:nvSpPr>
        <p:spPr>
          <a:xfrm>
            <a:off x="838201" y="3934691"/>
            <a:ext cx="3447476" cy="369332"/>
          </a:xfrm>
          <a:prstGeom prst="rect">
            <a:avLst/>
          </a:prstGeom>
          <a:noFill/>
        </p:spPr>
        <p:txBody>
          <a:bodyPr wrap="square" rtlCol="0">
            <a:spAutoFit/>
          </a:bodyPr>
          <a:lstStyle/>
          <a:p>
            <a:pPr marL="0" algn="l" defTabSz="914400" rtl="0" eaLnBrk="1" latinLnBrk="0" hangingPunct="1"/>
            <a:r>
              <a:rPr lang="is-IS" dirty="0"/>
              <a:t>…......................................................</a:t>
            </a:r>
            <a:endParaRPr lang="en-US" dirty="0"/>
          </a:p>
        </p:txBody>
      </p:sp>
      <p:sp>
        <p:nvSpPr>
          <p:cNvPr id="7" name="Content Placeholder 6"/>
          <p:cNvSpPr>
            <a:spLocks noGrp="1"/>
          </p:cNvSpPr>
          <p:nvPr>
            <p:ph idx="1"/>
          </p:nvPr>
        </p:nvSpPr>
        <p:spPr>
          <a:xfrm>
            <a:off x="838200" y="6131243"/>
            <a:ext cx="10515600" cy="45719"/>
          </a:xfrm>
        </p:spPr>
        <p:txBody>
          <a:bodyPr>
            <a:normAutofit fontScale="25000" lnSpcReduction="20000"/>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en-US" dirty="0"/>
          </a:p>
        </p:txBody>
      </p:sp>
      <p:pic>
        <p:nvPicPr>
          <p:cNvPr id="16" name="Content Placeholder 35"/>
          <p:cNvPicPr>
            <a:picLocks/>
          </p:cNvPicPr>
          <p:nvPr/>
        </p:nvPicPr>
        <p:blipFill>
          <a:blip r:embed="rId2">
            <a:extLst>
              <a:ext uri="{28A0092B-C50C-407E-A947-70E740481C1C}">
                <a14:useLocalDpi xmlns:a14="http://schemas.microsoft.com/office/drawing/2010/main" val="0"/>
              </a:ext>
            </a:extLst>
          </a:blip>
          <a:stretch>
            <a:fillRect/>
          </a:stretch>
        </p:blipFill>
        <p:spPr>
          <a:xfrm>
            <a:off x="10395009" y="1100020"/>
            <a:ext cx="1222026" cy="1388510"/>
          </a:xfrm>
          <a:prstGeom prst="rect">
            <a:avLst/>
          </a:prstGeom>
        </p:spPr>
      </p:pic>
      <p:sp>
        <p:nvSpPr>
          <p:cNvPr id="17" name="TextBox 16"/>
          <p:cNvSpPr txBox="1"/>
          <p:nvPr/>
        </p:nvSpPr>
        <p:spPr>
          <a:xfrm>
            <a:off x="8448769" y="2671463"/>
            <a:ext cx="3293388" cy="646331"/>
          </a:xfrm>
          <a:prstGeom prst="rect">
            <a:avLst/>
          </a:prstGeom>
          <a:noFill/>
        </p:spPr>
        <p:txBody>
          <a:bodyPr wrap="square" rtlCol="0">
            <a:spAutoFit/>
          </a:bodyPr>
          <a:lstStyle/>
          <a:p>
            <a:pPr marL="0" algn="l" defTabSz="914400" rtl="0" eaLnBrk="1" latinLnBrk="0" hangingPunct="1"/>
            <a:r>
              <a:rPr lang="en-US" dirty="0"/>
              <a:t>Join the letter below to make  a word</a:t>
            </a:r>
          </a:p>
        </p:txBody>
      </p:sp>
    </p:spTree>
    <p:extLst>
      <p:ext uri="{BB962C8B-B14F-4D97-AF65-F5344CB8AC3E}">
        <p14:creationId xmlns:p14="http://schemas.microsoft.com/office/powerpoint/2010/main" val="1200588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rtl="1"/>
            <a:r>
              <a:rPr lang="en-GB" sz="3200" dirty="0"/>
              <a:t>This is a </a:t>
            </a:r>
            <a:r>
              <a:rPr lang="en-GB" sz="3200" dirty="0" err="1"/>
              <a:t>sharpner</a:t>
            </a:r>
            <a:r>
              <a:rPr lang="en-GB" sz="4800" dirty="0"/>
              <a:t>)</a:t>
            </a:r>
            <a:r>
              <a:rPr lang="ar-SA" sz="4800" dirty="0"/>
              <a:t>)</a:t>
            </a:r>
            <a:r>
              <a:rPr lang="en-GB" sz="4800" dirty="0"/>
              <a:t> </a:t>
            </a:r>
            <a:r>
              <a:rPr lang="ar-SA" sz="4800" dirty="0">
                <a:latin typeface="Calibri" panose="020F0502020204030204" pitchFamily="34" charset="0"/>
                <a:cs typeface="Calibri" panose="020F0502020204030204" pitchFamily="34" charset="0"/>
              </a:rPr>
              <a:t>هَذِهِ مبراة</a:t>
            </a:r>
            <a:br>
              <a:rPr lang="en-US" sz="4800" dirty="0">
                <a:latin typeface="Calibri" panose="020F0502020204030204" pitchFamily="34" charset="0"/>
                <a:cs typeface="Calibri" panose="020F0502020204030204" pitchFamily="34" charset="0"/>
              </a:rPr>
            </a:br>
            <a:endParaRPr lang="en-US" sz="4800" dirty="0">
              <a:latin typeface="Calibri" panose="020F0502020204030204" pitchFamily="34" charset="0"/>
              <a:cs typeface="Calibri" panose="020F0502020204030204" pitchFamily="34" charset="0"/>
            </a:endParaRPr>
          </a:p>
        </p:txBody>
      </p:sp>
      <p:sp>
        <p:nvSpPr>
          <p:cNvPr id="5" name="Rounded Rectangle 4"/>
          <p:cNvSpPr/>
          <p:nvPr/>
        </p:nvSpPr>
        <p:spPr>
          <a:xfrm>
            <a:off x="8769927" y="1454727"/>
            <a:ext cx="1620981" cy="83411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400" dirty="0">
                <a:latin typeface="Calibri" panose="020F0502020204030204" pitchFamily="34" charset="0"/>
                <a:cs typeface="Calibri" panose="020F0502020204030204" pitchFamily="34" charset="0"/>
              </a:rPr>
              <a:t>مِبْرَاةٌ</a:t>
            </a:r>
            <a:endParaRPr lang="en-US" sz="4400" dirty="0">
              <a:latin typeface="Calibri" panose="020F0502020204030204" pitchFamily="34" charset="0"/>
              <a:cs typeface="Calibri" panose="020F0502020204030204" pitchFamily="34" charset="0"/>
            </a:endParaRPr>
          </a:p>
        </p:txBody>
      </p:sp>
      <p:sp>
        <p:nvSpPr>
          <p:cNvPr id="3" name="Date Placeholder 2"/>
          <p:cNvSpPr>
            <a:spLocks noGrp="1"/>
          </p:cNvSpPr>
          <p:nvPr>
            <p:ph type="dt" sz="half" idx="10"/>
          </p:nvPr>
        </p:nvSpPr>
        <p:spPr/>
        <p:txBody>
          <a:bodyPr/>
          <a:lstStyle/>
          <a:p>
            <a:fld id="{D21F8853-7A57-9A40-9266-80EA9E9F7D34}" type="datetime1">
              <a:rPr lang="en-GB" smtClean="0"/>
              <a:t>06/05/2023</a:t>
            </a:fld>
            <a:endParaRPr lang="en-US"/>
          </a:p>
        </p:txBody>
      </p:sp>
      <p:sp>
        <p:nvSpPr>
          <p:cNvPr id="6" name="Footer Placeholder 5"/>
          <p:cNvSpPr>
            <a:spLocks noGrp="1"/>
          </p:cNvSpPr>
          <p:nvPr>
            <p:ph type="ftr" sz="quarter" idx="11"/>
          </p:nvPr>
        </p:nvSpPr>
        <p:spPr/>
        <p:txBody>
          <a:bodyPr/>
          <a:lstStyle/>
          <a:p>
            <a:r>
              <a:rPr lang="en-US"/>
              <a:t>Seloua Nedjai</a:t>
            </a:r>
          </a:p>
        </p:txBody>
      </p:sp>
      <p:sp>
        <p:nvSpPr>
          <p:cNvPr id="8" name="Rounded Rectangle 7"/>
          <p:cNvSpPr/>
          <p:nvPr/>
        </p:nvSpPr>
        <p:spPr>
          <a:xfrm>
            <a:off x="727365" y="1479759"/>
            <a:ext cx="7301343" cy="18420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rtl="1"/>
            <a:r>
              <a:rPr lang="ar-SA" sz="4800" dirty="0">
                <a:latin typeface="Calibri" panose="020F0502020204030204" pitchFamily="34" charset="0"/>
                <a:cs typeface="Calibri" panose="020F0502020204030204" pitchFamily="34" charset="0"/>
              </a:rPr>
              <a:t>مَا هَذِهِ ؟    هَذِهِ مِبْرَاةٌ</a:t>
            </a:r>
            <a:endParaRPr lang="en-US" sz="4800" dirty="0">
              <a:latin typeface="Calibri" panose="020F0502020204030204" pitchFamily="34" charset="0"/>
              <a:cs typeface="Calibri" panose="020F0502020204030204" pitchFamily="34" charset="0"/>
            </a:endParaRPr>
          </a:p>
          <a:p>
            <a:pPr algn="r" rtl="1"/>
            <a:r>
              <a:rPr lang="ar-SA" sz="4800" dirty="0"/>
              <a:t>......................................</a:t>
            </a:r>
            <a:endParaRPr lang="en-US" sz="4800" dirty="0"/>
          </a:p>
        </p:txBody>
      </p:sp>
      <p:sp>
        <p:nvSpPr>
          <p:cNvPr id="10" name="Rounded Rectangle 9"/>
          <p:cNvSpPr/>
          <p:nvPr/>
        </p:nvSpPr>
        <p:spPr>
          <a:xfrm>
            <a:off x="8582888" y="3518384"/>
            <a:ext cx="3470567" cy="80356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800" dirty="0" err="1">
                <a:latin typeface="Calibri" panose="020F0502020204030204" pitchFamily="34" charset="0"/>
                <a:cs typeface="Calibri" panose="020F0502020204030204" pitchFamily="34" charset="0"/>
              </a:rPr>
              <a:t>م+ب+</a:t>
            </a:r>
            <a:r>
              <a:rPr lang="ar-SA" sz="4800" dirty="0" err="1">
                <a:solidFill>
                  <a:srgbClr val="FF0000"/>
                </a:solidFill>
                <a:latin typeface="Calibri" panose="020F0502020204030204" pitchFamily="34" charset="0"/>
                <a:cs typeface="Calibri" panose="020F0502020204030204" pitchFamily="34" charset="0"/>
              </a:rPr>
              <a:t>ر</a:t>
            </a:r>
            <a:r>
              <a:rPr lang="ar-SA" sz="4800" dirty="0" err="1">
                <a:latin typeface="Calibri" panose="020F0502020204030204" pitchFamily="34" charset="0"/>
                <a:cs typeface="Calibri" panose="020F0502020204030204" pitchFamily="34" charset="0"/>
              </a:rPr>
              <a:t>+</a:t>
            </a:r>
            <a:r>
              <a:rPr lang="ar-SA" sz="4800" dirty="0" err="1">
                <a:solidFill>
                  <a:srgbClr val="FF0000"/>
                </a:solidFill>
                <a:latin typeface="Calibri" panose="020F0502020204030204" pitchFamily="34" charset="0"/>
                <a:cs typeface="Calibri" panose="020F0502020204030204" pitchFamily="34" charset="0"/>
              </a:rPr>
              <a:t>ا</a:t>
            </a:r>
            <a:r>
              <a:rPr lang="ar-SA" sz="4800" dirty="0" err="1">
                <a:latin typeface="Calibri" panose="020F0502020204030204" pitchFamily="34" charset="0"/>
                <a:cs typeface="Calibri" panose="020F0502020204030204" pitchFamily="34" charset="0"/>
              </a:rPr>
              <a:t>+ة</a:t>
            </a:r>
            <a:endParaRPr lang="en-US" sz="4800" dirty="0">
              <a:latin typeface="Calibri" panose="020F0502020204030204" pitchFamily="34" charset="0"/>
              <a:cs typeface="Calibri" panose="020F0502020204030204" pitchFamily="34" charset="0"/>
            </a:endParaRPr>
          </a:p>
        </p:txBody>
      </p:sp>
      <p:sp>
        <p:nvSpPr>
          <p:cNvPr id="26" name="Rounded Rectangle 25"/>
          <p:cNvSpPr/>
          <p:nvPr/>
        </p:nvSpPr>
        <p:spPr>
          <a:xfrm>
            <a:off x="4638966" y="3504529"/>
            <a:ext cx="3456709" cy="81741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400" dirty="0" err="1">
                <a:latin typeface="Calibri" panose="020F0502020204030204" pitchFamily="34" charset="0"/>
                <a:cs typeface="Calibri" panose="020F0502020204030204" pitchFamily="34" charset="0"/>
              </a:rPr>
              <a:t>مـ+ـبـ+ـ</a:t>
            </a:r>
            <a:r>
              <a:rPr lang="ar-SA" sz="4400" dirty="0" err="1">
                <a:solidFill>
                  <a:srgbClr val="FF0000"/>
                </a:solidFill>
                <a:latin typeface="Calibri" panose="020F0502020204030204" pitchFamily="34" charset="0"/>
                <a:cs typeface="Calibri" panose="020F0502020204030204" pitchFamily="34" charset="0"/>
              </a:rPr>
              <a:t>ر</a:t>
            </a:r>
            <a:r>
              <a:rPr lang="ar-SA" sz="4400" dirty="0" err="1">
                <a:latin typeface="Calibri" panose="020F0502020204030204" pitchFamily="34" charset="0"/>
                <a:cs typeface="Calibri" panose="020F0502020204030204" pitchFamily="34" charset="0"/>
              </a:rPr>
              <a:t>+</a:t>
            </a:r>
            <a:r>
              <a:rPr lang="ar-SA" sz="4400" dirty="0" err="1">
                <a:solidFill>
                  <a:srgbClr val="FF0000"/>
                </a:solidFill>
                <a:latin typeface="Calibri" panose="020F0502020204030204" pitchFamily="34" charset="0"/>
                <a:cs typeface="Calibri" panose="020F0502020204030204" pitchFamily="34" charset="0"/>
              </a:rPr>
              <a:t>ا</a:t>
            </a:r>
            <a:r>
              <a:rPr lang="ar-SA" sz="4400" dirty="0" err="1">
                <a:latin typeface="Calibri" panose="020F0502020204030204" pitchFamily="34" charset="0"/>
                <a:cs typeface="Calibri" panose="020F0502020204030204" pitchFamily="34" charset="0"/>
              </a:rPr>
              <a:t>+ة</a:t>
            </a:r>
            <a:endParaRPr lang="en-US" sz="4400" dirty="0">
              <a:latin typeface="Calibri" panose="020F0502020204030204" pitchFamily="34" charset="0"/>
              <a:cs typeface="Calibri" panose="020F0502020204030204" pitchFamily="34" charset="0"/>
            </a:endParaRPr>
          </a:p>
        </p:txBody>
      </p:sp>
      <p:sp>
        <p:nvSpPr>
          <p:cNvPr id="35" name="Rounded Rectangle 34"/>
          <p:cNvSpPr/>
          <p:nvPr/>
        </p:nvSpPr>
        <p:spPr>
          <a:xfrm>
            <a:off x="838200" y="5254639"/>
            <a:ext cx="10993582" cy="73429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r" defTabSz="914400" rtl="1" eaLnBrk="1" latinLnBrk="0" hangingPunct="1"/>
            <a:r>
              <a:rPr lang="ar-SA" sz="4400" dirty="0">
                <a:solidFill>
                  <a:schemeClr val="tx1"/>
                </a:solidFill>
                <a:latin typeface="Calibri" panose="020F0502020204030204" pitchFamily="34" charset="0"/>
                <a:cs typeface="ABO SLMAN Alomar  منقط  1" pitchFamily="2" charset="-78"/>
              </a:rPr>
              <a:t>هذه مبراة     هذه مبراة       هذه مبراة         هده مبراة</a:t>
            </a:r>
            <a:endParaRPr lang="en-US" sz="4400" dirty="0">
              <a:solidFill>
                <a:schemeClr val="tx1"/>
              </a:solidFill>
              <a:latin typeface="Calibri" panose="020F0502020204030204" pitchFamily="34" charset="0"/>
              <a:cs typeface="ABO SLMAN Alomar  منقط  1" pitchFamily="2" charset="-78"/>
            </a:endParaRPr>
          </a:p>
        </p:txBody>
      </p:sp>
      <p:sp>
        <p:nvSpPr>
          <p:cNvPr id="36" name="Rounded Rectangle 35"/>
          <p:cNvSpPr/>
          <p:nvPr/>
        </p:nvSpPr>
        <p:spPr>
          <a:xfrm>
            <a:off x="838200" y="4422307"/>
            <a:ext cx="10993582" cy="69002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rtl="1"/>
            <a:r>
              <a:rPr lang="ar-SA" sz="4800" dirty="0"/>
              <a:t> </a:t>
            </a:r>
            <a:r>
              <a:rPr lang="ar-SA" sz="4800" dirty="0">
                <a:solidFill>
                  <a:schemeClr val="tx1"/>
                </a:solidFill>
                <a:cs typeface="ABO SLMAN Alomar  منقط  1" pitchFamily="2" charset="-78"/>
              </a:rPr>
              <a:t>هذه مبراة    هذه مبراة    هذه مبراة        هذه مبراة  </a:t>
            </a:r>
            <a:endParaRPr lang="en-US" sz="4800" dirty="0">
              <a:solidFill>
                <a:schemeClr val="tx1"/>
              </a:solidFill>
              <a:cs typeface="ABO SLMAN Alomar  منقط  1" pitchFamily="2" charset="-78"/>
            </a:endParaRPr>
          </a:p>
        </p:txBody>
      </p:sp>
      <p:sp>
        <p:nvSpPr>
          <p:cNvPr id="37" name="TextBox 36"/>
          <p:cNvSpPr txBox="1"/>
          <p:nvPr/>
        </p:nvSpPr>
        <p:spPr>
          <a:xfrm>
            <a:off x="8073202" y="3590520"/>
            <a:ext cx="465192" cy="769441"/>
          </a:xfrm>
          <a:prstGeom prst="rect">
            <a:avLst/>
          </a:prstGeom>
          <a:noFill/>
        </p:spPr>
        <p:txBody>
          <a:bodyPr wrap="none" rtlCol="0">
            <a:spAutoFit/>
          </a:bodyPr>
          <a:lstStyle/>
          <a:p>
            <a:r>
              <a:rPr lang="en-US" sz="4400" dirty="0"/>
              <a:t>+</a:t>
            </a:r>
          </a:p>
        </p:txBody>
      </p:sp>
      <p:sp>
        <p:nvSpPr>
          <p:cNvPr id="38" name="TextBox 37"/>
          <p:cNvSpPr txBox="1"/>
          <p:nvPr/>
        </p:nvSpPr>
        <p:spPr>
          <a:xfrm>
            <a:off x="4225636" y="3541130"/>
            <a:ext cx="482604" cy="830997"/>
          </a:xfrm>
          <a:prstGeom prst="rect">
            <a:avLst/>
          </a:prstGeom>
          <a:noFill/>
        </p:spPr>
        <p:txBody>
          <a:bodyPr wrap="square" rtlCol="0">
            <a:spAutoFit/>
          </a:bodyPr>
          <a:lstStyle/>
          <a:p>
            <a:r>
              <a:rPr lang="en-US" sz="4800" dirty="0"/>
              <a:t>=</a:t>
            </a:r>
          </a:p>
        </p:txBody>
      </p:sp>
      <p:sp>
        <p:nvSpPr>
          <p:cNvPr id="39" name="TextBox 38"/>
          <p:cNvSpPr txBox="1"/>
          <p:nvPr/>
        </p:nvSpPr>
        <p:spPr>
          <a:xfrm>
            <a:off x="838201" y="3934691"/>
            <a:ext cx="3447476" cy="369332"/>
          </a:xfrm>
          <a:prstGeom prst="rect">
            <a:avLst/>
          </a:prstGeom>
          <a:noFill/>
        </p:spPr>
        <p:txBody>
          <a:bodyPr wrap="square" rtlCol="0">
            <a:spAutoFit/>
          </a:bodyPr>
          <a:lstStyle/>
          <a:p>
            <a:pPr marL="0" algn="l" defTabSz="914400" rtl="0" eaLnBrk="1" latinLnBrk="0" hangingPunct="1"/>
            <a:r>
              <a:rPr lang="is-IS" dirty="0"/>
              <a:t>…......................................................</a:t>
            </a:r>
            <a:endParaRPr lang="en-US" dirty="0"/>
          </a:p>
        </p:txBody>
      </p:sp>
      <p:sp>
        <p:nvSpPr>
          <p:cNvPr id="7" name="Content Placeholder 6"/>
          <p:cNvSpPr>
            <a:spLocks noGrp="1"/>
          </p:cNvSpPr>
          <p:nvPr>
            <p:ph idx="1"/>
          </p:nvPr>
        </p:nvSpPr>
        <p:spPr>
          <a:xfrm>
            <a:off x="838200" y="6131243"/>
            <a:ext cx="10515600" cy="45719"/>
          </a:xfrm>
        </p:spPr>
        <p:txBody>
          <a:bodyPr>
            <a:normAutofit fontScale="25000" lnSpcReduction="20000"/>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en-US" dirty="0"/>
          </a:p>
        </p:txBody>
      </p:sp>
      <p:pic>
        <p:nvPicPr>
          <p:cNvPr id="17" name="Content Placeholder 34"/>
          <p:cNvPicPr>
            <a:picLocks/>
          </p:cNvPicPr>
          <p:nvPr/>
        </p:nvPicPr>
        <p:blipFill>
          <a:blip r:embed="rId2">
            <a:extLst>
              <a:ext uri="{28A0092B-C50C-407E-A947-70E740481C1C}">
                <a14:useLocalDpi xmlns:a14="http://schemas.microsoft.com/office/drawing/2010/main" val="0"/>
              </a:ext>
            </a:extLst>
          </a:blip>
          <a:stretch>
            <a:fillRect/>
          </a:stretch>
        </p:blipFill>
        <p:spPr>
          <a:xfrm>
            <a:off x="10576104" y="1005000"/>
            <a:ext cx="1401151" cy="1786186"/>
          </a:xfrm>
          <a:prstGeom prst="rect">
            <a:avLst/>
          </a:prstGeom>
        </p:spPr>
      </p:pic>
      <p:sp>
        <p:nvSpPr>
          <p:cNvPr id="18" name="TextBox 17"/>
          <p:cNvSpPr txBox="1"/>
          <p:nvPr/>
        </p:nvSpPr>
        <p:spPr>
          <a:xfrm>
            <a:off x="8448769" y="2671463"/>
            <a:ext cx="3293388" cy="646331"/>
          </a:xfrm>
          <a:prstGeom prst="rect">
            <a:avLst/>
          </a:prstGeom>
          <a:noFill/>
        </p:spPr>
        <p:txBody>
          <a:bodyPr wrap="square" rtlCol="0">
            <a:spAutoFit/>
          </a:bodyPr>
          <a:lstStyle/>
          <a:p>
            <a:pPr marL="0" algn="l" defTabSz="914400" rtl="0" eaLnBrk="1" latinLnBrk="0" hangingPunct="1"/>
            <a:r>
              <a:rPr lang="en-US" dirty="0"/>
              <a:t>Join the letter below to make a word</a:t>
            </a:r>
          </a:p>
        </p:txBody>
      </p:sp>
    </p:spTree>
    <p:extLst>
      <p:ext uri="{BB962C8B-B14F-4D97-AF65-F5344CB8AC3E}">
        <p14:creationId xmlns:p14="http://schemas.microsoft.com/office/powerpoint/2010/main" val="1395246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rtl="1"/>
            <a:r>
              <a:rPr lang="en-GB" sz="3200" dirty="0"/>
              <a:t>This is a pencil case</a:t>
            </a:r>
            <a:r>
              <a:rPr lang="en-GB" sz="4800" dirty="0"/>
              <a:t>)</a:t>
            </a:r>
            <a:r>
              <a:rPr lang="ar-SA" sz="4800" dirty="0"/>
              <a:t>)هذه مقلمة</a:t>
            </a:r>
            <a:br>
              <a:rPr lang="en-US" sz="4800" dirty="0"/>
            </a:br>
            <a:endParaRPr lang="en-US" sz="4800" dirty="0"/>
          </a:p>
        </p:txBody>
      </p:sp>
      <p:sp>
        <p:nvSpPr>
          <p:cNvPr id="5" name="Rounded Rectangle 4"/>
          <p:cNvSpPr/>
          <p:nvPr/>
        </p:nvSpPr>
        <p:spPr>
          <a:xfrm>
            <a:off x="8769927" y="1454727"/>
            <a:ext cx="1620981" cy="83411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400" dirty="0"/>
              <a:t>مقلمة</a:t>
            </a:r>
            <a:endParaRPr lang="en-US" sz="4400" dirty="0"/>
          </a:p>
        </p:txBody>
      </p:sp>
      <p:sp>
        <p:nvSpPr>
          <p:cNvPr id="3" name="Date Placeholder 2"/>
          <p:cNvSpPr>
            <a:spLocks noGrp="1"/>
          </p:cNvSpPr>
          <p:nvPr>
            <p:ph type="dt" sz="half" idx="10"/>
          </p:nvPr>
        </p:nvSpPr>
        <p:spPr/>
        <p:txBody>
          <a:bodyPr/>
          <a:lstStyle/>
          <a:p>
            <a:fld id="{0C4EF261-9687-BB4F-AC0F-15E5354F7339}" type="datetime1">
              <a:rPr lang="en-GB" smtClean="0"/>
              <a:t>06/05/2023</a:t>
            </a:fld>
            <a:endParaRPr lang="en-US"/>
          </a:p>
        </p:txBody>
      </p:sp>
      <p:sp>
        <p:nvSpPr>
          <p:cNvPr id="6" name="Footer Placeholder 5"/>
          <p:cNvSpPr>
            <a:spLocks noGrp="1"/>
          </p:cNvSpPr>
          <p:nvPr>
            <p:ph type="ftr" sz="quarter" idx="11"/>
          </p:nvPr>
        </p:nvSpPr>
        <p:spPr/>
        <p:txBody>
          <a:bodyPr/>
          <a:lstStyle/>
          <a:p>
            <a:r>
              <a:rPr lang="en-US"/>
              <a:t>Seloua Nedjai</a:t>
            </a:r>
          </a:p>
        </p:txBody>
      </p:sp>
      <p:sp>
        <p:nvSpPr>
          <p:cNvPr id="8" name="Rounded Rectangle 7"/>
          <p:cNvSpPr/>
          <p:nvPr/>
        </p:nvSpPr>
        <p:spPr>
          <a:xfrm>
            <a:off x="727365" y="1479759"/>
            <a:ext cx="7301343" cy="18420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rtl="1"/>
            <a:r>
              <a:rPr lang="ar-SA" sz="4800" dirty="0"/>
              <a:t>ما ه</a:t>
            </a:r>
            <a:r>
              <a:rPr lang="ar-SA" sz="4800" dirty="0">
                <a:solidFill>
                  <a:srgbClr val="FF0000"/>
                </a:solidFill>
              </a:rPr>
              <a:t>ذ</a:t>
            </a:r>
            <a:r>
              <a:rPr lang="ar-SA" sz="4800" dirty="0"/>
              <a:t>ه ؟    هذه مقلمة</a:t>
            </a:r>
            <a:endParaRPr lang="en-US" sz="4800" dirty="0"/>
          </a:p>
          <a:p>
            <a:pPr algn="r" rtl="1"/>
            <a:r>
              <a:rPr lang="ar-SA" sz="4800" dirty="0"/>
              <a:t>......................................</a:t>
            </a:r>
            <a:endParaRPr lang="en-US" sz="4800" dirty="0"/>
          </a:p>
        </p:txBody>
      </p:sp>
      <p:sp>
        <p:nvSpPr>
          <p:cNvPr id="10" name="Rounded Rectangle 9"/>
          <p:cNvSpPr/>
          <p:nvPr/>
        </p:nvSpPr>
        <p:spPr>
          <a:xfrm>
            <a:off x="8582888" y="3518384"/>
            <a:ext cx="3470567" cy="80356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800" dirty="0" err="1"/>
              <a:t>م+ق+</a:t>
            </a:r>
            <a:r>
              <a:rPr lang="ar-SA" sz="4800" dirty="0" err="1">
                <a:solidFill>
                  <a:schemeClr val="tx1"/>
                </a:solidFill>
              </a:rPr>
              <a:t>ل</a:t>
            </a:r>
            <a:r>
              <a:rPr lang="ar-SA" sz="4800" dirty="0" err="1"/>
              <a:t>+</a:t>
            </a:r>
            <a:r>
              <a:rPr lang="ar-SA" sz="4800" dirty="0" err="1">
                <a:solidFill>
                  <a:schemeClr val="tx1"/>
                </a:solidFill>
              </a:rPr>
              <a:t>م</a:t>
            </a:r>
            <a:r>
              <a:rPr lang="ar-SA" sz="4800" dirty="0" err="1"/>
              <a:t>+ة</a:t>
            </a:r>
            <a:endParaRPr lang="en-US" sz="4800" dirty="0"/>
          </a:p>
        </p:txBody>
      </p:sp>
      <p:sp>
        <p:nvSpPr>
          <p:cNvPr id="26" name="Rounded Rectangle 25"/>
          <p:cNvSpPr/>
          <p:nvPr/>
        </p:nvSpPr>
        <p:spPr>
          <a:xfrm>
            <a:off x="4638966" y="3504529"/>
            <a:ext cx="3456709" cy="81741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400" dirty="0" err="1"/>
              <a:t>مـ+ـقـ+ـلـ+</a:t>
            </a:r>
            <a:r>
              <a:rPr lang="ar-SA" sz="4400" dirty="0" err="1">
                <a:solidFill>
                  <a:schemeClr val="tx1"/>
                </a:solidFill>
              </a:rPr>
              <a:t>ـمـ</a:t>
            </a:r>
            <a:r>
              <a:rPr lang="ar-SA" sz="4400" dirty="0" err="1"/>
              <a:t>+ـة</a:t>
            </a:r>
            <a:endParaRPr lang="en-US" sz="4400" dirty="0"/>
          </a:p>
        </p:txBody>
      </p:sp>
      <p:sp>
        <p:nvSpPr>
          <p:cNvPr id="35" name="Rounded Rectangle 34"/>
          <p:cNvSpPr/>
          <p:nvPr/>
        </p:nvSpPr>
        <p:spPr>
          <a:xfrm>
            <a:off x="838200" y="5254639"/>
            <a:ext cx="10993582" cy="73429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r" defTabSz="914400" rtl="1" eaLnBrk="1" latinLnBrk="0" hangingPunct="1"/>
            <a:r>
              <a:rPr lang="ar-SA" sz="4400" dirty="0">
                <a:solidFill>
                  <a:schemeClr val="tx1"/>
                </a:solidFill>
              </a:rPr>
              <a:t>ه</a:t>
            </a:r>
            <a:r>
              <a:rPr lang="ar-SA" sz="4400" dirty="0">
                <a:solidFill>
                  <a:srgbClr val="FF0000"/>
                </a:solidFill>
              </a:rPr>
              <a:t>ذ</a:t>
            </a:r>
            <a:r>
              <a:rPr lang="ar-SA" sz="4400" dirty="0">
                <a:solidFill>
                  <a:schemeClr val="tx1"/>
                </a:solidFill>
              </a:rPr>
              <a:t>ه مقلمة     </a:t>
            </a:r>
            <a:r>
              <a:rPr lang="ar-SA" sz="4400" dirty="0">
                <a:solidFill>
                  <a:srgbClr val="FFFF00"/>
                </a:solidFill>
              </a:rPr>
              <a:t>هذه مقلمة       هذه مقلمة       هده مقلمة</a:t>
            </a:r>
            <a:endParaRPr lang="en-US" sz="4400" dirty="0">
              <a:solidFill>
                <a:schemeClr val="tx1"/>
              </a:solidFill>
            </a:endParaRPr>
          </a:p>
        </p:txBody>
      </p:sp>
      <p:sp>
        <p:nvSpPr>
          <p:cNvPr id="36" name="Rounded Rectangle 35"/>
          <p:cNvSpPr/>
          <p:nvPr/>
        </p:nvSpPr>
        <p:spPr>
          <a:xfrm>
            <a:off x="838200" y="4422307"/>
            <a:ext cx="10993582" cy="69002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rtl="1"/>
            <a:r>
              <a:rPr lang="ar-SA" sz="4800" dirty="0"/>
              <a:t> </a:t>
            </a:r>
            <a:r>
              <a:rPr lang="ar-SA" sz="4800" dirty="0">
                <a:solidFill>
                  <a:schemeClr val="tx1"/>
                </a:solidFill>
              </a:rPr>
              <a:t>ه</a:t>
            </a:r>
            <a:r>
              <a:rPr lang="ar-SA" sz="4800" dirty="0">
                <a:solidFill>
                  <a:srgbClr val="FF0000"/>
                </a:solidFill>
              </a:rPr>
              <a:t>ذ</a:t>
            </a:r>
            <a:r>
              <a:rPr lang="ar-SA" sz="4800" dirty="0">
                <a:solidFill>
                  <a:schemeClr val="tx1"/>
                </a:solidFill>
              </a:rPr>
              <a:t>ه مقلمة   </a:t>
            </a:r>
            <a:r>
              <a:rPr lang="ar-SA" sz="4800" dirty="0">
                <a:solidFill>
                  <a:srgbClr val="FFFF00"/>
                </a:solidFill>
              </a:rPr>
              <a:t>هذه مقلمة     هذه مقلمة      هذه مقلمة</a:t>
            </a:r>
            <a:endParaRPr lang="en-US" sz="4800" dirty="0">
              <a:solidFill>
                <a:srgbClr val="FFFF00"/>
              </a:solidFill>
            </a:endParaRPr>
          </a:p>
        </p:txBody>
      </p:sp>
      <p:sp>
        <p:nvSpPr>
          <p:cNvPr id="37" name="TextBox 36"/>
          <p:cNvSpPr txBox="1"/>
          <p:nvPr/>
        </p:nvSpPr>
        <p:spPr>
          <a:xfrm>
            <a:off x="8073202" y="3590520"/>
            <a:ext cx="465192" cy="769441"/>
          </a:xfrm>
          <a:prstGeom prst="rect">
            <a:avLst/>
          </a:prstGeom>
          <a:noFill/>
        </p:spPr>
        <p:txBody>
          <a:bodyPr wrap="none" rtlCol="0">
            <a:spAutoFit/>
          </a:bodyPr>
          <a:lstStyle/>
          <a:p>
            <a:r>
              <a:rPr lang="en-US" sz="4400" dirty="0"/>
              <a:t>+</a:t>
            </a:r>
          </a:p>
        </p:txBody>
      </p:sp>
      <p:sp>
        <p:nvSpPr>
          <p:cNvPr id="38" name="TextBox 37"/>
          <p:cNvSpPr txBox="1"/>
          <p:nvPr/>
        </p:nvSpPr>
        <p:spPr>
          <a:xfrm>
            <a:off x="4225636" y="3541130"/>
            <a:ext cx="482604" cy="830997"/>
          </a:xfrm>
          <a:prstGeom prst="rect">
            <a:avLst/>
          </a:prstGeom>
          <a:noFill/>
        </p:spPr>
        <p:txBody>
          <a:bodyPr wrap="square" rtlCol="0">
            <a:spAutoFit/>
          </a:bodyPr>
          <a:lstStyle/>
          <a:p>
            <a:r>
              <a:rPr lang="en-US" sz="4800" dirty="0"/>
              <a:t>=</a:t>
            </a:r>
          </a:p>
        </p:txBody>
      </p:sp>
      <p:sp>
        <p:nvSpPr>
          <p:cNvPr id="39" name="TextBox 38"/>
          <p:cNvSpPr txBox="1"/>
          <p:nvPr/>
        </p:nvSpPr>
        <p:spPr>
          <a:xfrm>
            <a:off x="838201" y="3934691"/>
            <a:ext cx="3447476" cy="369332"/>
          </a:xfrm>
          <a:prstGeom prst="rect">
            <a:avLst/>
          </a:prstGeom>
          <a:noFill/>
        </p:spPr>
        <p:txBody>
          <a:bodyPr wrap="square" rtlCol="0">
            <a:spAutoFit/>
          </a:bodyPr>
          <a:lstStyle/>
          <a:p>
            <a:pPr marL="0" algn="l" defTabSz="914400" rtl="0" eaLnBrk="1" latinLnBrk="0" hangingPunct="1"/>
            <a:r>
              <a:rPr lang="is-IS" dirty="0"/>
              <a:t>…......................................................</a:t>
            </a:r>
            <a:endParaRPr lang="en-US" dirty="0"/>
          </a:p>
        </p:txBody>
      </p:sp>
      <p:sp>
        <p:nvSpPr>
          <p:cNvPr id="7" name="Content Placeholder 6"/>
          <p:cNvSpPr>
            <a:spLocks noGrp="1"/>
          </p:cNvSpPr>
          <p:nvPr>
            <p:ph idx="1"/>
          </p:nvPr>
        </p:nvSpPr>
        <p:spPr>
          <a:xfrm>
            <a:off x="838200" y="6131243"/>
            <a:ext cx="10515600" cy="45719"/>
          </a:xfrm>
        </p:spPr>
        <p:txBody>
          <a:bodyPr>
            <a:normAutofit fontScale="25000" lnSpcReduction="20000"/>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en-US" dirty="0"/>
          </a:p>
        </p:txBody>
      </p:sp>
      <p:pic>
        <p:nvPicPr>
          <p:cNvPr id="16" name="Content Placeholder 35"/>
          <p:cNvPicPr>
            <a:picLocks/>
          </p:cNvPicPr>
          <p:nvPr/>
        </p:nvPicPr>
        <p:blipFill>
          <a:blip r:embed="rId2">
            <a:extLst>
              <a:ext uri="{28A0092B-C50C-407E-A947-70E740481C1C}">
                <a14:useLocalDpi xmlns:a14="http://schemas.microsoft.com/office/drawing/2010/main" val="0"/>
              </a:ext>
            </a:extLst>
          </a:blip>
          <a:stretch>
            <a:fillRect/>
          </a:stretch>
        </p:blipFill>
        <p:spPr>
          <a:xfrm>
            <a:off x="10668000" y="1102553"/>
            <a:ext cx="1274618" cy="1483139"/>
          </a:xfrm>
          <a:prstGeom prst="rect">
            <a:avLst/>
          </a:prstGeom>
        </p:spPr>
      </p:pic>
      <p:sp>
        <p:nvSpPr>
          <p:cNvPr id="18" name="TextBox 17"/>
          <p:cNvSpPr txBox="1"/>
          <p:nvPr/>
        </p:nvSpPr>
        <p:spPr>
          <a:xfrm>
            <a:off x="8448769" y="2671463"/>
            <a:ext cx="3293388" cy="646331"/>
          </a:xfrm>
          <a:prstGeom prst="rect">
            <a:avLst/>
          </a:prstGeom>
          <a:noFill/>
        </p:spPr>
        <p:txBody>
          <a:bodyPr wrap="square" rtlCol="0">
            <a:spAutoFit/>
          </a:bodyPr>
          <a:lstStyle/>
          <a:p>
            <a:pPr marL="0" algn="l" defTabSz="914400" rtl="0" eaLnBrk="1" latinLnBrk="0" hangingPunct="1"/>
            <a:r>
              <a:rPr lang="en-US" dirty="0"/>
              <a:t>Join the letter below to make a word</a:t>
            </a:r>
          </a:p>
        </p:txBody>
      </p:sp>
    </p:spTree>
    <p:extLst>
      <p:ext uri="{BB962C8B-B14F-4D97-AF65-F5344CB8AC3E}">
        <p14:creationId xmlns:p14="http://schemas.microsoft.com/office/powerpoint/2010/main" val="1613046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rtl="1"/>
            <a:r>
              <a:rPr lang="en-GB" sz="3200" dirty="0"/>
              <a:t>This is an exercise book</a:t>
            </a:r>
            <a:r>
              <a:rPr lang="en-GB" sz="4800" dirty="0"/>
              <a:t>)</a:t>
            </a:r>
            <a:r>
              <a:rPr lang="ar-SA" sz="4800" dirty="0"/>
              <a:t>)</a:t>
            </a:r>
            <a:r>
              <a:rPr lang="en-GB" sz="4800" dirty="0"/>
              <a:t> </a:t>
            </a:r>
            <a:r>
              <a:rPr lang="ar-SA" sz="4800" dirty="0">
                <a:latin typeface="Calibri" panose="020F0502020204030204" pitchFamily="34" charset="0"/>
                <a:cs typeface="Calibri" panose="020F0502020204030204" pitchFamily="34" charset="0"/>
              </a:rPr>
              <a:t>هَذَا كُرَّاسٌ</a:t>
            </a:r>
            <a:br>
              <a:rPr lang="en-US" sz="4800" dirty="0">
                <a:latin typeface="Calibri" panose="020F0502020204030204" pitchFamily="34" charset="0"/>
                <a:cs typeface="Calibri" panose="020F0502020204030204" pitchFamily="34" charset="0"/>
              </a:rPr>
            </a:br>
            <a:endParaRPr lang="en-US" sz="4800" dirty="0">
              <a:latin typeface="Calibri" panose="020F0502020204030204" pitchFamily="34" charset="0"/>
              <a:cs typeface="Calibri" panose="020F0502020204030204" pitchFamily="34" charset="0"/>
            </a:endParaRPr>
          </a:p>
        </p:txBody>
      </p:sp>
      <p:sp>
        <p:nvSpPr>
          <p:cNvPr id="5" name="Rounded Rectangle 4"/>
          <p:cNvSpPr/>
          <p:nvPr/>
        </p:nvSpPr>
        <p:spPr>
          <a:xfrm>
            <a:off x="8239991" y="1373991"/>
            <a:ext cx="1620981" cy="83411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400" dirty="0">
                <a:latin typeface="Calibri" panose="020F0502020204030204" pitchFamily="34" charset="0"/>
                <a:cs typeface="Calibri" panose="020F0502020204030204" pitchFamily="34" charset="0"/>
              </a:rPr>
              <a:t>كُرَّاسٌ</a:t>
            </a:r>
            <a:endParaRPr lang="en-US" sz="4400" dirty="0">
              <a:latin typeface="Calibri" panose="020F0502020204030204" pitchFamily="34" charset="0"/>
              <a:cs typeface="Calibri" panose="020F0502020204030204" pitchFamily="34" charset="0"/>
            </a:endParaRPr>
          </a:p>
        </p:txBody>
      </p:sp>
      <p:sp>
        <p:nvSpPr>
          <p:cNvPr id="3" name="Date Placeholder 2"/>
          <p:cNvSpPr>
            <a:spLocks noGrp="1"/>
          </p:cNvSpPr>
          <p:nvPr>
            <p:ph type="dt" sz="half" idx="10"/>
          </p:nvPr>
        </p:nvSpPr>
        <p:spPr/>
        <p:txBody>
          <a:bodyPr/>
          <a:lstStyle/>
          <a:p>
            <a:fld id="{0C4EF261-9687-BB4F-AC0F-15E5354F7339}" type="datetime1">
              <a:rPr lang="en-GB" smtClean="0"/>
              <a:t>06/05/2023</a:t>
            </a:fld>
            <a:endParaRPr lang="en-US"/>
          </a:p>
        </p:txBody>
      </p:sp>
      <p:sp>
        <p:nvSpPr>
          <p:cNvPr id="6" name="Footer Placeholder 5"/>
          <p:cNvSpPr>
            <a:spLocks noGrp="1"/>
          </p:cNvSpPr>
          <p:nvPr>
            <p:ph type="ftr" sz="quarter" idx="11"/>
          </p:nvPr>
        </p:nvSpPr>
        <p:spPr/>
        <p:txBody>
          <a:bodyPr/>
          <a:lstStyle/>
          <a:p>
            <a:r>
              <a:rPr lang="en-US"/>
              <a:t>Seloua Nedjai</a:t>
            </a:r>
          </a:p>
        </p:txBody>
      </p:sp>
      <p:sp>
        <p:nvSpPr>
          <p:cNvPr id="8" name="Rounded Rectangle 7"/>
          <p:cNvSpPr/>
          <p:nvPr/>
        </p:nvSpPr>
        <p:spPr>
          <a:xfrm>
            <a:off x="727365" y="1479759"/>
            <a:ext cx="7301343" cy="18420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rtl="1"/>
            <a:r>
              <a:rPr lang="ar-SA" sz="4800" dirty="0">
                <a:latin typeface="Calibri" panose="020F0502020204030204" pitchFamily="34" charset="0"/>
                <a:cs typeface="Calibri" panose="020F0502020204030204" pitchFamily="34" charset="0"/>
              </a:rPr>
              <a:t>مَا هَ</a:t>
            </a:r>
            <a:r>
              <a:rPr lang="ar-SA" sz="4800" dirty="0">
                <a:solidFill>
                  <a:srgbClr val="FF0000"/>
                </a:solidFill>
                <a:latin typeface="Calibri" panose="020F0502020204030204" pitchFamily="34" charset="0"/>
                <a:cs typeface="Calibri" panose="020F0502020204030204" pitchFamily="34" charset="0"/>
              </a:rPr>
              <a:t>ذَ</a:t>
            </a:r>
            <a:r>
              <a:rPr lang="ar-SA" sz="4800" dirty="0">
                <a:latin typeface="Calibri" panose="020F0502020204030204" pitchFamily="34" charset="0"/>
                <a:cs typeface="Calibri" panose="020F0502020204030204" pitchFamily="34" charset="0"/>
              </a:rPr>
              <a:t>ا ؟    هَذَا كُرَّاسٌ </a:t>
            </a:r>
            <a:r>
              <a:rPr lang="ar-SA" sz="4800" dirty="0"/>
              <a:t>......................................</a:t>
            </a:r>
            <a:endParaRPr lang="en-US" sz="4800" dirty="0"/>
          </a:p>
        </p:txBody>
      </p:sp>
      <p:sp>
        <p:nvSpPr>
          <p:cNvPr id="10" name="Rounded Rectangle 9"/>
          <p:cNvSpPr/>
          <p:nvPr/>
        </p:nvSpPr>
        <p:spPr>
          <a:xfrm>
            <a:off x="8582888" y="3518384"/>
            <a:ext cx="3470567" cy="80356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800" dirty="0" err="1">
                <a:latin typeface="Calibri" panose="020F0502020204030204" pitchFamily="34" charset="0"/>
                <a:cs typeface="Calibri" panose="020F0502020204030204" pitchFamily="34" charset="0"/>
              </a:rPr>
              <a:t>ك+ر+</a:t>
            </a:r>
            <a:r>
              <a:rPr lang="ar-SA" sz="4800" dirty="0" err="1">
                <a:solidFill>
                  <a:schemeClr val="tx1"/>
                </a:solidFill>
                <a:latin typeface="Calibri" panose="020F0502020204030204" pitchFamily="34" charset="0"/>
                <a:cs typeface="Calibri" panose="020F0502020204030204" pitchFamily="34" charset="0"/>
              </a:rPr>
              <a:t>ا</a:t>
            </a:r>
            <a:r>
              <a:rPr lang="ar-SA" sz="4800" dirty="0" err="1">
                <a:latin typeface="Calibri" panose="020F0502020204030204" pitchFamily="34" charset="0"/>
                <a:cs typeface="Calibri" panose="020F0502020204030204" pitchFamily="34" charset="0"/>
              </a:rPr>
              <a:t>+</a:t>
            </a:r>
            <a:r>
              <a:rPr lang="ar-SA" sz="4800" dirty="0" err="1">
                <a:solidFill>
                  <a:schemeClr val="tx1"/>
                </a:solidFill>
                <a:latin typeface="Calibri" panose="020F0502020204030204" pitchFamily="34" charset="0"/>
                <a:cs typeface="Calibri" panose="020F0502020204030204" pitchFamily="34" charset="0"/>
              </a:rPr>
              <a:t>س</a:t>
            </a:r>
            <a:endParaRPr lang="en-US" sz="4800" dirty="0">
              <a:latin typeface="Calibri" panose="020F0502020204030204" pitchFamily="34" charset="0"/>
              <a:cs typeface="Calibri" panose="020F0502020204030204" pitchFamily="34" charset="0"/>
            </a:endParaRPr>
          </a:p>
        </p:txBody>
      </p:sp>
      <p:sp>
        <p:nvSpPr>
          <p:cNvPr id="26" name="Rounded Rectangle 25"/>
          <p:cNvSpPr/>
          <p:nvPr/>
        </p:nvSpPr>
        <p:spPr>
          <a:xfrm>
            <a:off x="4638966" y="3504529"/>
            <a:ext cx="3456709" cy="81741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400" dirty="0" err="1">
                <a:latin typeface="Calibri" panose="020F0502020204030204" pitchFamily="34" charset="0"/>
                <a:cs typeface="Calibri" panose="020F0502020204030204" pitchFamily="34" charset="0"/>
              </a:rPr>
              <a:t>كـ+ـر+ا+</a:t>
            </a:r>
            <a:r>
              <a:rPr lang="ar-SA" sz="4400" dirty="0" err="1">
                <a:solidFill>
                  <a:schemeClr val="tx1"/>
                </a:solidFill>
                <a:latin typeface="Calibri" panose="020F0502020204030204" pitchFamily="34" charset="0"/>
                <a:cs typeface="Calibri" panose="020F0502020204030204" pitchFamily="34" charset="0"/>
              </a:rPr>
              <a:t>س</a:t>
            </a:r>
            <a:endParaRPr lang="en-US" sz="4400" dirty="0">
              <a:latin typeface="Calibri" panose="020F0502020204030204" pitchFamily="34" charset="0"/>
              <a:cs typeface="Calibri" panose="020F0502020204030204" pitchFamily="34" charset="0"/>
            </a:endParaRPr>
          </a:p>
        </p:txBody>
      </p:sp>
      <p:sp>
        <p:nvSpPr>
          <p:cNvPr id="35" name="Rounded Rectangle 34"/>
          <p:cNvSpPr/>
          <p:nvPr/>
        </p:nvSpPr>
        <p:spPr>
          <a:xfrm>
            <a:off x="838200" y="5254639"/>
            <a:ext cx="10993582" cy="73429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rtl="1"/>
            <a:r>
              <a:rPr lang="ar-SA" sz="4400" dirty="0">
                <a:solidFill>
                  <a:schemeClr val="tx1"/>
                </a:solidFill>
                <a:cs typeface="ABO SLMAN Alomar  منقط  1" pitchFamily="2" charset="-78"/>
              </a:rPr>
              <a:t>هذا كراس     </a:t>
            </a:r>
            <a:r>
              <a:rPr lang="ar-SA" sz="4400" b="1" dirty="0">
                <a:solidFill>
                  <a:schemeClr val="tx1"/>
                </a:solidFill>
                <a:cs typeface="ABO SLMAN Alomar  منقط  1" pitchFamily="2" charset="-78"/>
              </a:rPr>
              <a:t>هذا كراس      هذا كراس        هذا كراس</a:t>
            </a:r>
            <a:endParaRPr lang="en-US" sz="4400" b="1" dirty="0">
              <a:solidFill>
                <a:schemeClr val="tx1"/>
              </a:solidFill>
              <a:cs typeface="ABO SLMAN Alomar  منقط  1" pitchFamily="2" charset="-78"/>
            </a:endParaRPr>
          </a:p>
        </p:txBody>
      </p:sp>
      <p:sp>
        <p:nvSpPr>
          <p:cNvPr id="36" name="Rounded Rectangle 35"/>
          <p:cNvSpPr/>
          <p:nvPr/>
        </p:nvSpPr>
        <p:spPr>
          <a:xfrm>
            <a:off x="838200" y="4422307"/>
            <a:ext cx="10993582" cy="69002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rtl="1"/>
            <a:r>
              <a:rPr lang="ar-SA" sz="4800" dirty="0">
                <a:solidFill>
                  <a:schemeClr val="tx1"/>
                </a:solidFill>
                <a:cs typeface="ABO SLMAN Alomar  منقط  1" pitchFamily="2" charset="-78"/>
              </a:rPr>
              <a:t>هذا كراس    هذا كراس     هذا كراس     هذا كراس</a:t>
            </a:r>
            <a:endParaRPr lang="en-US" sz="4800" dirty="0">
              <a:solidFill>
                <a:schemeClr val="tx1"/>
              </a:solidFill>
              <a:cs typeface="ABO SLMAN Alomar  منقط  1" pitchFamily="2" charset="-78"/>
            </a:endParaRPr>
          </a:p>
        </p:txBody>
      </p:sp>
      <p:sp>
        <p:nvSpPr>
          <p:cNvPr id="37" name="TextBox 36"/>
          <p:cNvSpPr txBox="1"/>
          <p:nvPr/>
        </p:nvSpPr>
        <p:spPr>
          <a:xfrm>
            <a:off x="8073202" y="3590520"/>
            <a:ext cx="465192" cy="769441"/>
          </a:xfrm>
          <a:prstGeom prst="rect">
            <a:avLst/>
          </a:prstGeom>
          <a:noFill/>
        </p:spPr>
        <p:txBody>
          <a:bodyPr wrap="none" rtlCol="0">
            <a:spAutoFit/>
          </a:bodyPr>
          <a:lstStyle/>
          <a:p>
            <a:r>
              <a:rPr lang="en-US" sz="4400" dirty="0"/>
              <a:t>+</a:t>
            </a:r>
          </a:p>
        </p:txBody>
      </p:sp>
      <p:sp>
        <p:nvSpPr>
          <p:cNvPr id="38" name="TextBox 37"/>
          <p:cNvSpPr txBox="1"/>
          <p:nvPr/>
        </p:nvSpPr>
        <p:spPr>
          <a:xfrm>
            <a:off x="4225636" y="3541130"/>
            <a:ext cx="482604" cy="830997"/>
          </a:xfrm>
          <a:prstGeom prst="rect">
            <a:avLst/>
          </a:prstGeom>
          <a:noFill/>
        </p:spPr>
        <p:txBody>
          <a:bodyPr wrap="square" rtlCol="0">
            <a:spAutoFit/>
          </a:bodyPr>
          <a:lstStyle/>
          <a:p>
            <a:r>
              <a:rPr lang="en-US" sz="4800" dirty="0"/>
              <a:t>=</a:t>
            </a:r>
          </a:p>
        </p:txBody>
      </p:sp>
      <p:sp>
        <p:nvSpPr>
          <p:cNvPr id="39" name="TextBox 38"/>
          <p:cNvSpPr txBox="1"/>
          <p:nvPr/>
        </p:nvSpPr>
        <p:spPr>
          <a:xfrm>
            <a:off x="838201" y="3934691"/>
            <a:ext cx="3447476" cy="369332"/>
          </a:xfrm>
          <a:prstGeom prst="rect">
            <a:avLst/>
          </a:prstGeom>
          <a:noFill/>
        </p:spPr>
        <p:txBody>
          <a:bodyPr wrap="square" rtlCol="0">
            <a:spAutoFit/>
          </a:bodyPr>
          <a:lstStyle/>
          <a:p>
            <a:pPr marL="0" algn="l" defTabSz="914400" rtl="0" eaLnBrk="1" latinLnBrk="0" hangingPunct="1"/>
            <a:r>
              <a:rPr lang="is-IS" dirty="0"/>
              <a:t>…......................................................</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63487" y="6130925"/>
            <a:ext cx="65025" cy="46038"/>
          </a:xfrm>
        </p:spPr>
      </p:pic>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72255" y="864100"/>
            <a:ext cx="1981200" cy="1402690"/>
          </a:xfrm>
          <a:prstGeom prst="rect">
            <a:avLst/>
          </a:prstGeom>
        </p:spPr>
      </p:pic>
      <p:sp>
        <p:nvSpPr>
          <p:cNvPr id="11" name="Oval Callout 10"/>
          <p:cNvSpPr/>
          <p:nvPr/>
        </p:nvSpPr>
        <p:spPr>
          <a:xfrm>
            <a:off x="9050481" y="2053191"/>
            <a:ext cx="2599462" cy="1102690"/>
          </a:xfrm>
          <a:prstGeom prst="wedgeEllipseCallout">
            <a:avLst>
              <a:gd name="adj1" fmla="val 37428"/>
              <a:gd name="adj2" fmla="val 123014"/>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Note how </a:t>
            </a:r>
            <a:r>
              <a:rPr lang="en-GB" dirty="0"/>
              <a:t>I change when I join another letter</a:t>
            </a:r>
            <a:endParaRPr lang="en-US" dirty="0"/>
          </a:p>
        </p:txBody>
      </p:sp>
    </p:spTree>
    <p:extLst>
      <p:ext uri="{BB962C8B-B14F-4D97-AF65-F5344CB8AC3E}">
        <p14:creationId xmlns:p14="http://schemas.microsoft.com/office/powerpoint/2010/main" val="1181676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en-GB" sz="3200" dirty="0"/>
              <a:t>This is an exercise book</a:t>
            </a:r>
            <a:r>
              <a:rPr lang="en-GB" sz="4800" dirty="0"/>
              <a:t>)</a:t>
            </a:r>
            <a:r>
              <a:rPr lang="ar-SA" sz="4800" dirty="0"/>
              <a:t>)</a:t>
            </a:r>
            <a:r>
              <a:rPr lang="en-GB" sz="4800" dirty="0"/>
              <a:t> </a:t>
            </a:r>
            <a:r>
              <a:rPr lang="ar-SA" sz="4800" dirty="0">
                <a:latin typeface="Calibri" panose="020F0502020204030204" pitchFamily="34" charset="0"/>
                <a:cs typeface="Calibri" panose="020F0502020204030204" pitchFamily="34" charset="0"/>
              </a:rPr>
              <a:t>هَذَا    قَلَمٌ</a:t>
            </a:r>
            <a:endParaRPr lang="en-US" sz="4800" dirty="0">
              <a:latin typeface="Calibri" panose="020F0502020204030204" pitchFamily="34" charset="0"/>
              <a:cs typeface="Calibri" panose="020F0502020204030204" pitchFamily="34" charset="0"/>
            </a:endParaRPr>
          </a:p>
        </p:txBody>
      </p:sp>
      <p:sp>
        <p:nvSpPr>
          <p:cNvPr id="5" name="Rounded Rectangle 4"/>
          <p:cNvSpPr/>
          <p:nvPr/>
        </p:nvSpPr>
        <p:spPr>
          <a:xfrm>
            <a:off x="8239991" y="1373991"/>
            <a:ext cx="1620981" cy="83411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400" dirty="0">
                <a:latin typeface="Calibri" panose="020F0502020204030204" pitchFamily="34" charset="0"/>
                <a:cs typeface="Calibri" panose="020F0502020204030204" pitchFamily="34" charset="0"/>
              </a:rPr>
              <a:t>قَلَمٌ</a:t>
            </a:r>
            <a:endParaRPr lang="en-US" sz="4400" dirty="0">
              <a:latin typeface="Calibri" panose="020F0502020204030204" pitchFamily="34" charset="0"/>
              <a:cs typeface="Calibri" panose="020F0502020204030204" pitchFamily="34" charset="0"/>
            </a:endParaRPr>
          </a:p>
        </p:txBody>
      </p:sp>
      <p:sp>
        <p:nvSpPr>
          <p:cNvPr id="3" name="Date Placeholder 2"/>
          <p:cNvSpPr>
            <a:spLocks noGrp="1"/>
          </p:cNvSpPr>
          <p:nvPr>
            <p:ph type="dt" sz="half" idx="10"/>
          </p:nvPr>
        </p:nvSpPr>
        <p:spPr/>
        <p:txBody>
          <a:bodyPr/>
          <a:lstStyle/>
          <a:p>
            <a:fld id="{0C4EF261-9687-BB4F-AC0F-15E5354F7339}" type="datetime1">
              <a:rPr lang="en-GB" smtClean="0"/>
              <a:t>06/05/2023</a:t>
            </a:fld>
            <a:endParaRPr lang="en-US"/>
          </a:p>
        </p:txBody>
      </p:sp>
      <p:sp>
        <p:nvSpPr>
          <p:cNvPr id="6" name="Footer Placeholder 5"/>
          <p:cNvSpPr>
            <a:spLocks noGrp="1"/>
          </p:cNvSpPr>
          <p:nvPr>
            <p:ph type="ftr" sz="quarter" idx="11"/>
          </p:nvPr>
        </p:nvSpPr>
        <p:spPr/>
        <p:txBody>
          <a:bodyPr/>
          <a:lstStyle/>
          <a:p>
            <a:r>
              <a:rPr lang="en-US"/>
              <a:t>Seloua Nedjai</a:t>
            </a:r>
          </a:p>
        </p:txBody>
      </p:sp>
      <p:sp>
        <p:nvSpPr>
          <p:cNvPr id="8" name="Rounded Rectangle 7"/>
          <p:cNvSpPr/>
          <p:nvPr/>
        </p:nvSpPr>
        <p:spPr>
          <a:xfrm>
            <a:off x="727365" y="1479759"/>
            <a:ext cx="7301343" cy="18420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rtl="1"/>
            <a:r>
              <a:rPr lang="ar-SA" sz="4800" dirty="0">
                <a:latin typeface="Calibri" panose="020F0502020204030204" pitchFamily="34" charset="0"/>
                <a:cs typeface="Calibri" panose="020F0502020204030204" pitchFamily="34" charset="0"/>
              </a:rPr>
              <a:t>مَا هَ</a:t>
            </a:r>
            <a:r>
              <a:rPr lang="ar-SA" sz="4800" dirty="0">
                <a:solidFill>
                  <a:srgbClr val="FF0000"/>
                </a:solidFill>
                <a:latin typeface="Calibri" panose="020F0502020204030204" pitchFamily="34" charset="0"/>
                <a:cs typeface="Calibri" panose="020F0502020204030204" pitchFamily="34" charset="0"/>
              </a:rPr>
              <a:t>ذَ</a:t>
            </a:r>
            <a:r>
              <a:rPr lang="ar-SA" sz="4800" dirty="0">
                <a:latin typeface="Calibri" panose="020F0502020204030204" pitchFamily="34" charset="0"/>
                <a:cs typeface="Calibri" panose="020F0502020204030204" pitchFamily="34" charset="0"/>
              </a:rPr>
              <a:t>ا ؟    هَذَا قَلَمٌ</a:t>
            </a:r>
          </a:p>
          <a:p>
            <a:pPr algn="r" rtl="1"/>
            <a:r>
              <a:rPr lang="ar-SA" sz="4800" dirty="0"/>
              <a:t>......................................</a:t>
            </a:r>
            <a:endParaRPr lang="en-US" sz="4800" dirty="0"/>
          </a:p>
        </p:txBody>
      </p:sp>
      <p:sp>
        <p:nvSpPr>
          <p:cNvPr id="10" name="Rounded Rectangle 9"/>
          <p:cNvSpPr/>
          <p:nvPr/>
        </p:nvSpPr>
        <p:spPr>
          <a:xfrm>
            <a:off x="8582888" y="3518384"/>
            <a:ext cx="3470567" cy="80356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800" dirty="0" err="1">
                <a:latin typeface="Calibri" panose="020F0502020204030204" pitchFamily="34" charset="0"/>
                <a:cs typeface="Calibri" panose="020F0502020204030204" pitchFamily="34" charset="0"/>
              </a:rPr>
              <a:t>ق+ل+م</a:t>
            </a:r>
            <a:endParaRPr lang="en-US" sz="4800" dirty="0">
              <a:latin typeface="Calibri" panose="020F0502020204030204" pitchFamily="34" charset="0"/>
              <a:cs typeface="Calibri" panose="020F0502020204030204" pitchFamily="34" charset="0"/>
            </a:endParaRPr>
          </a:p>
        </p:txBody>
      </p:sp>
      <p:sp>
        <p:nvSpPr>
          <p:cNvPr id="26" name="Rounded Rectangle 25"/>
          <p:cNvSpPr/>
          <p:nvPr/>
        </p:nvSpPr>
        <p:spPr>
          <a:xfrm>
            <a:off x="4638966" y="3504529"/>
            <a:ext cx="3456709" cy="81741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algn="ctr" defTabSz="914400" rtl="1" eaLnBrk="1" latinLnBrk="0" hangingPunct="1"/>
            <a:r>
              <a:rPr lang="ar-SA" sz="4400" dirty="0" err="1">
                <a:latin typeface="Calibri" panose="020F0502020204030204" pitchFamily="34" charset="0"/>
                <a:cs typeface="Calibri" panose="020F0502020204030204" pitchFamily="34" charset="0"/>
              </a:rPr>
              <a:t>قـ+ـلـ+م</a:t>
            </a:r>
            <a:endParaRPr lang="en-US" sz="4400" dirty="0">
              <a:latin typeface="Calibri" panose="020F0502020204030204" pitchFamily="34" charset="0"/>
              <a:cs typeface="Calibri" panose="020F0502020204030204" pitchFamily="34" charset="0"/>
            </a:endParaRPr>
          </a:p>
        </p:txBody>
      </p:sp>
      <p:sp>
        <p:nvSpPr>
          <p:cNvPr id="35" name="Rounded Rectangle 34"/>
          <p:cNvSpPr/>
          <p:nvPr/>
        </p:nvSpPr>
        <p:spPr>
          <a:xfrm>
            <a:off x="838200" y="5254639"/>
            <a:ext cx="10993582" cy="73429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rtl="1"/>
            <a:r>
              <a:rPr lang="ar-SA" sz="4400" dirty="0">
                <a:solidFill>
                  <a:schemeClr val="tx1"/>
                </a:solidFill>
                <a:cs typeface="ABO SLMAN Alomar  منقط  1" pitchFamily="2" charset="-78"/>
              </a:rPr>
              <a:t>هذا قـلـم          </a:t>
            </a:r>
            <a:r>
              <a:rPr lang="ar-SA" sz="4400" b="1" dirty="0">
                <a:solidFill>
                  <a:schemeClr val="tx1"/>
                </a:solidFill>
                <a:cs typeface="ABO SLMAN Alomar  منقط  1" pitchFamily="2" charset="-78"/>
              </a:rPr>
              <a:t>هذا قـلـم        هذا قـلـم         هذا   قـلـم</a:t>
            </a:r>
            <a:endParaRPr lang="en-US" sz="4400" b="1" dirty="0">
              <a:solidFill>
                <a:schemeClr val="tx1"/>
              </a:solidFill>
              <a:cs typeface="ABO SLMAN Alomar  منقط  1" pitchFamily="2" charset="-78"/>
            </a:endParaRPr>
          </a:p>
        </p:txBody>
      </p:sp>
      <p:sp>
        <p:nvSpPr>
          <p:cNvPr id="36" name="Rounded Rectangle 35"/>
          <p:cNvSpPr/>
          <p:nvPr/>
        </p:nvSpPr>
        <p:spPr>
          <a:xfrm>
            <a:off x="838200" y="4422307"/>
            <a:ext cx="10993582" cy="69002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rtl="1"/>
            <a:r>
              <a:rPr lang="ar-SA" sz="4800" dirty="0">
                <a:solidFill>
                  <a:schemeClr val="tx1"/>
                </a:solidFill>
                <a:cs typeface="ABO SLMAN Alomar  منقط  1" pitchFamily="2" charset="-78"/>
              </a:rPr>
              <a:t>هذا قـلـم        هذا قـلـم       هذا قـلـم        هذا قـلـم</a:t>
            </a:r>
            <a:endParaRPr lang="en-US" sz="4800" dirty="0">
              <a:solidFill>
                <a:schemeClr val="tx1"/>
              </a:solidFill>
              <a:cs typeface="ABO SLMAN Alomar  منقط  1" pitchFamily="2" charset="-78"/>
            </a:endParaRPr>
          </a:p>
        </p:txBody>
      </p:sp>
      <p:sp>
        <p:nvSpPr>
          <p:cNvPr id="37" name="TextBox 36"/>
          <p:cNvSpPr txBox="1"/>
          <p:nvPr/>
        </p:nvSpPr>
        <p:spPr>
          <a:xfrm>
            <a:off x="8073202" y="3590520"/>
            <a:ext cx="465192" cy="769441"/>
          </a:xfrm>
          <a:prstGeom prst="rect">
            <a:avLst/>
          </a:prstGeom>
          <a:noFill/>
        </p:spPr>
        <p:txBody>
          <a:bodyPr wrap="none" rtlCol="0">
            <a:spAutoFit/>
          </a:bodyPr>
          <a:lstStyle/>
          <a:p>
            <a:r>
              <a:rPr lang="en-US" sz="4400" dirty="0"/>
              <a:t>+</a:t>
            </a:r>
          </a:p>
        </p:txBody>
      </p:sp>
      <p:sp>
        <p:nvSpPr>
          <p:cNvPr id="38" name="TextBox 37"/>
          <p:cNvSpPr txBox="1"/>
          <p:nvPr/>
        </p:nvSpPr>
        <p:spPr>
          <a:xfrm>
            <a:off x="4225636" y="3541130"/>
            <a:ext cx="482604" cy="830997"/>
          </a:xfrm>
          <a:prstGeom prst="rect">
            <a:avLst/>
          </a:prstGeom>
          <a:noFill/>
        </p:spPr>
        <p:txBody>
          <a:bodyPr wrap="square" rtlCol="0">
            <a:spAutoFit/>
          </a:bodyPr>
          <a:lstStyle/>
          <a:p>
            <a:r>
              <a:rPr lang="en-US" sz="4800" dirty="0"/>
              <a:t>=</a:t>
            </a:r>
          </a:p>
        </p:txBody>
      </p:sp>
      <p:sp>
        <p:nvSpPr>
          <p:cNvPr id="39" name="TextBox 38"/>
          <p:cNvSpPr txBox="1"/>
          <p:nvPr/>
        </p:nvSpPr>
        <p:spPr>
          <a:xfrm>
            <a:off x="838201" y="3934691"/>
            <a:ext cx="3447476" cy="369332"/>
          </a:xfrm>
          <a:prstGeom prst="rect">
            <a:avLst/>
          </a:prstGeom>
          <a:noFill/>
        </p:spPr>
        <p:txBody>
          <a:bodyPr wrap="square" rtlCol="0">
            <a:spAutoFit/>
          </a:bodyPr>
          <a:lstStyle/>
          <a:p>
            <a:pPr marL="0" algn="l" defTabSz="914400" rtl="0" eaLnBrk="1" latinLnBrk="0" hangingPunct="1"/>
            <a:r>
              <a:rPr lang="is-IS" dirty="0"/>
              <a:t>…......................................................</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63487" y="6130925"/>
            <a:ext cx="65025" cy="46038"/>
          </a:xfr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2073" y="789292"/>
            <a:ext cx="1452562" cy="1452562"/>
          </a:xfrm>
          <a:prstGeom prst="rect">
            <a:avLst/>
          </a:prstGeom>
        </p:spPr>
      </p:pic>
      <p:sp>
        <p:nvSpPr>
          <p:cNvPr id="12" name="TextBox 11"/>
          <p:cNvSpPr txBox="1"/>
          <p:nvPr/>
        </p:nvSpPr>
        <p:spPr>
          <a:xfrm>
            <a:off x="8448769" y="2671463"/>
            <a:ext cx="3293388" cy="646331"/>
          </a:xfrm>
          <a:prstGeom prst="rect">
            <a:avLst/>
          </a:prstGeom>
          <a:noFill/>
        </p:spPr>
        <p:txBody>
          <a:bodyPr wrap="square" rtlCol="0">
            <a:spAutoFit/>
          </a:bodyPr>
          <a:lstStyle/>
          <a:p>
            <a:pPr marL="0" algn="l" defTabSz="914400" rtl="0" eaLnBrk="1" latinLnBrk="0" hangingPunct="1"/>
            <a:r>
              <a:rPr lang="en-US" dirty="0"/>
              <a:t>Join the letter below to make the word pen </a:t>
            </a:r>
            <a:r>
              <a:rPr lang="en-US"/>
              <a:t>in Arabic </a:t>
            </a:r>
          </a:p>
        </p:txBody>
      </p:sp>
    </p:spTree>
    <p:extLst>
      <p:ext uri="{BB962C8B-B14F-4D97-AF65-F5344CB8AC3E}">
        <p14:creationId xmlns:p14="http://schemas.microsoft.com/office/powerpoint/2010/main" val="19004349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21136</TotalTime>
  <Words>1624</Words>
  <Application>Microsoft Office PowerPoint</Application>
  <PresentationFormat>Widescreen</PresentationFormat>
  <Paragraphs>589</Paragraphs>
  <Slides>28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Every day one page. practice makes champion</vt:lpstr>
      <vt:lpstr>Dear Parent السلام عليكم</vt:lpstr>
      <vt:lpstr>This is a ruler))هَذِهِ مِسْطَرَةٌ</vt:lpstr>
      <vt:lpstr>This is a rubber))هَذِهِ  مِمْحَاةٌ</vt:lpstr>
      <vt:lpstr>This is abook bag)) هَذِه مِحْفَظَةٌ </vt:lpstr>
      <vt:lpstr>This is a sharpner)) هَذِهِ مبراة </vt:lpstr>
      <vt:lpstr>This is a pencil case))هذه مقلمة </vt:lpstr>
      <vt:lpstr>This is an exercise book)) هَذَا كُرَّاسٌ </vt:lpstr>
      <vt:lpstr>This is an exercise book)) هَذَا    قَلَمٌ</vt:lpstr>
      <vt:lpstr>Read colour and search  </vt:lpstr>
      <vt:lpstr>Read colour and search  </vt:lpstr>
      <vt:lpstr>Read colour and search  </vt:lpstr>
      <vt:lpstr>Read colour and search  </vt:lpstr>
      <vt:lpstr>Read colour and search  </vt:lpstr>
      <vt:lpstr>Match the word to the picture:</vt:lpstr>
      <vt:lpstr>Circle  letters  which makes the words below:</vt:lpstr>
      <vt:lpstr>Cirle the naughty letters in the following words</vt:lpstr>
      <vt:lpstr>Circle the right name for each item:</vt:lpstr>
      <vt:lpstr>Circle the letter matching the one in the word is the letter in the beginning middle or end</vt:lpstr>
      <vt:lpstr>Match the word to the correct spelling:</vt:lpstr>
      <vt:lpstr>Circle the name of each stationary</vt:lpstr>
      <vt:lpstr>Unscamble the letters and circle the word matching one of the words in the grid</vt:lpstr>
      <vt:lpstr>Word search</vt:lpstr>
      <vt:lpstr>Word search</vt:lpstr>
      <vt:lpstr>Guess who.</vt:lpstr>
      <vt:lpstr>Join the same letter with an arrow:               Practice joining letters: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Seloua Izeboudjene</dc:creator>
  <cp:lastModifiedBy>Seloua Izeboudjene</cp:lastModifiedBy>
  <cp:revision>99</cp:revision>
  <cp:lastPrinted>2017-12-09T13:15:18Z</cp:lastPrinted>
  <dcterms:created xsi:type="dcterms:W3CDTF">2016-10-30T11:21:19Z</dcterms:created>
  <dcterms:modified xsi:type="dcterms:W3CDTF">2023-05-06T07:39:35Z</dcterms:modified>
</cp:coreProperties>
</file>