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36" r:id="rId4"/>
    <p:sldId id="345" r:id="rId5"/>
    <p:sldId id="328" r:id="rId6"/>
    <p:sldId id="330" r:id="rId7"/>
    <p:sldId id="331" r:id="rId8"/>
    <p:sldId id="332" r:id="rId9"/>
    <p:sldId id="337" r:id="rId10"/>
    <p:sldId id="338" r:id="rId11"/>
    <p:sldId id="339" r:id="rId12"/>
    <p:sldId id="309" r:id="rId13"/>
    <p:sldId id="322" r:id="rId14"/>
    <p:sldId id="257" r:id="rId15"/>
    <p:sldId id="334" r:id="rId16"/>
    <p:sldId id="335" r:id="rId17"/>
    <p:sldId id="297" r:id="rId18"/>
    <p:sldId id="258" r:id="rId19"/>
    <p:sldId id="298" r:id="rId20"/>
    <p:sldId id="259" r:id="rId21"/>
    <p:sldId id="299" r:id="rId22"/>
    <p:sldId id="260" r:id="rId23"/>
    <p:sldId id="300" r:id="rId24"/>
    <p:sldId id="340" r:id="rId25"/>
    <p:sldId id="310" r:id="rId26"/>
    <p:sldId id="341" r:id="rId27"/>
    <p:sldId id="312" r:id="rId28"/>
    <p:sldId id="342" r:id="rId29"/>
    <p:sldId id="316" r:id="rId30"/>
    <p:sldId id="344" r:id="rId31"/>
    <p:sldId id="263" r:id="rId32"/>
    <p:sldId id="352" r:id="rId33"/>
    <p:sldId id="347" r:id="rId34"/>
    <p:sldId id="348" r:id="rId35"/>
    <p:sldId id="349" r:id="rId36"/>
    <p:sldId id="350" r:id="rId37"/>
    <p:sldId id="351" r:id="rId38"/>
    <p:sldId id="296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A50021"/>
    <a:srgbClr val="FF0000"/>
    <a:srgbClr val="D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155F5-AA81-4665-B261-7763FC784EC0}" v="9" dt="2024-01-27T19:36:08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F23155F5-AA81-4665-B261-7763FC784EC0}"/>
    <pc:docChg chg="addSld delSld modSld">
      <pc:chgData name="Seloua Izeboudjene" userId="779f36cc-4099-4c1c-bf6a-b11816f798c5" providerId="ADAL" clId="{F23155F5-AA81-4665-B261-7763FC784EC0}" dt="2024-01-27T19:36:08.911" v="56" actId="20577"/>
      <pc:docMkLst>
        <pc:docMk/>
      </pc:docMkLst>
      <pc:sldChg chg="modAnim">
        <pc:chgData name="Seloua Izeboudjene" userId="779f36cc-4099-4c1c-bf6a-b11816f798c5" providerId="ADAL" clId="{F23155F5-AA81-4665-B261-7763FC784EC0}" dt="2024-01-24T07:56:17.982" v="0"/>
        <pc:sldMkLst>
          <pc:docMk/>
          <pc:sldMk cId="3866220947" sldId="347"/>
        </pc:sldMkLst>
      </pc:sldChg>
      <pc:sldChg chg="modAnim">
        <pc:chgData name="Seloua Izeboudjene" userId="779f36cc-4099-4c1c-bf6a-b11816f798c5" providerId="ADAL" clId="{F23155F5-AA81-4665-B261-7763FC784EC0}" dt="2024-01-24T07:56:53.485" v="50"/>
        <pc:sldMkLst>
          <pc:docMk/>
          <pc:sldMk cId="2321397098" sldId="348"/>
        </pc:sldMkLst>
      </pc:sldChg>
      <pc:sldChg chg="modAnim">
        <pc:chgData name="Seloua Izeboudjene" userId="779f36cc-4099-4c1c-bf6a-b11816f798c5" providerId="ADAL" clId="{F23155F5-AA81-4665-B261-7763FC784EC0}" dt="2024-01-24T07:57:00.683" v="51"/>
        <pc:sldMkLst>
          <pc:docMk/>
          <pc:sldMk cId="3609330222" sldId="349"/>
        </pc:sldMkLst>
      </pc:sldChg>
      <pc:sldChg chg="modAnim">
        <pc:chgData name="Seloua Izeboudjene" userId="779f36cc-4099-4c1c-bf6a-b11816f798c5" providerId="ADAL" clId="{F23155F5-AA81-4665-B261-7763FC784EC0}" dt="2024-01-24T07:57:07.874" v="52"/>
        <pc:sldMkLst>
          <pc:docMk/>
          <pc:sldMk cId="3529717540" sldId="350"/>
        </pc:sldMkLst>
      </pc:sldChg>
      <pc:sldChg chg="modSp modAnim">
        <pc:chgData name="Seloua Izeboudjene" userId="779f36cc-4099-4c1c-bf6a-b11816f798c5" providerId="ADAL" clId="{F23155F5-AA81-4665-B261-7763FC784EC0}" dt="2024-01-27T19:36:08.911" v="56" actId="20577"/>
        <pc:sldMkLst>
          <pc:docMk/>
          <pc:sldMk cId="1801751777" sldId="351"/>
        </pc:sldMkLst>
        <pc:spChg chg="mod">
          <ac:chgData name="Seloua Izeboudjene" userId="779f36cc-4099-4c1c-bf6a-b11816f798c5" providerId="ADAL" clId="{F23155F5-AA81-4665-B261-7763FC784EC0}" dt="2024-01-27T19:36:08.911" v="56" actId="20577"/>
          <ac:spMkLst>
            <pc:docMk/>
            <pc:sldMk cId="1801751777" sldId="351"/>
            <ac:spMk id="3" creationId="{A3460615-D654-4A92-AAF8-43E291DB48AD}"/>
          </ac:spMkLst>
        </pc:spChg>
      </pc:sldChg>
      <pc:sldChg chg="modSp new mod">
        <pc:chgData name="Seloua Izeboudjene" userId="779f36cc-4099-4c1c-bf6a-b11816f798c5" providerId="ADAL" clId="{F23155F5-AA81-4665-B261-7763FC784EC0}" dt="2024-01-24T07:56:36.208" v="47" actId="20577"/>
        <pc:sldMkLst>
          <pc:docMk/>
          <pc:sldMk cId="1886291446" sldId="352"/>
        </pc:sldMkLst>
        <pc:spChg chg="mod">
          <ac:chgData name="Seloua Izeboudjene" userId="779f36cc-4099-4c1c-bf6a-b11816f798c5" providerId="ADAL" clId="{F23155F5-AA81-4665-B261-7763FC784EC0}" dt="2024-01-24T07:56:36.208" v="47" actId="20577"/>
          <ac:spMkLst>
            <pc:docMk/>
            <pc:sldMk cId="1886291446" sldId="352"/>
            <ac:spMk id="2" creationId="{3CFA8FDF-A000-7FD9-F04F-6544B042D82D}"/>
          </ac:spMkLst>
        </pc:spChg>
      </pc:sldChg>
      <pc:sldChg chg="add del">
        <pc:chgData name="Seloua Izeboudjene" userId="779f36cc-4099-4c1c-bf6a-b11816f798c5" providerId="ADAL" clId="{F23155F5-AA81-4665-B261-7763FC784EC0}" dt="2024-01-24T07:56:48.516" v="49" actId="47"/>
        <pc:sldMkLst>
          <pc:docMk/>
          <pc:sldMk cId="1677767702" sldId="35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3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8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9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5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5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964B-4AA1-4C55-8C05-B56F6570D9D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3383-3E27-4682-B1AD-0E5828771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9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hool-exercise-book-study-learn-16170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microsoft.com/office/2007/relationships/media" Target="../media/media13.m4a"/><Relationship Id="rId7" Type="http://schemas.openxmlformats.org/officeDocument/2006/relationships/hyperlink" Target="http://simple.wikipedia.org/wiki/file:red_pencil_sharpener.jpg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7.png"/><Relationship Id="rId5" Type="http://schemas.openxmlformats.org/officeDocument/2006/relationships/hyperlink" Target="https://pixabay.com/en/pencil-pen-write-school-office-297559/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الألْوَان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56560" y="4602480"/>
            <a:ext cx="3139440" cy="8839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Seloua </a:t>
            </a:r>
            <a:r>
              <a:rPr lang="en-GB" dirty="0" err="1"/>
              <a:t>Nedjai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46" y="3149622"/>
            <a:ext cx="1803919" cy="338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85" y="3016899"/>
            <a:ext cx="2568220" cy="2568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85" y="301083"/>
            <a:ext cx="1627174" cy="2621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88" y="516163"/>
            <a:ext cx="3600000" cy="36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5" y="3715191"/>
            <a:ext cx="2169988" cy="20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D382B-BD2A-4322-957E-307EF8330647}"/>
              </a:ext>
            </a:extLst>
          </p:cNvPr>
          <p:cNvSpPr/>
          <p:nvPr/>
        </p:nvSpPr>
        <p:spPr>
          <a:xfrm>
            <a:off x="1504950" y="2667000"/>
            <a:ext cx="8991600" cy="2028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سْوَد        سَوْد</a:t>
            </a:r>
            <a:r>
              <a:rPr lang="ar-SA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  <a:endParaRPr lang="en-GB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C2BFA-639E-4053-B8F2-73916155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4324349"/>
            <a:ext cx="2133600" cy="18526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93D523-07C4-48D1-95E3-BC6B6E401972}"/>
              </a:ext>
            </a:extLst>
          </p:cNvPr>
          <p:cNvSpPr/>
          <p:nvPr/>
        </p:nvSpPr>
        <p:spPr>
          <a:xfrm>
            <a:off x="8982075" y="3213100"/>
            <a:ext cx="781050" cy="962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GB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9695A-B919-4853-923B-9442CEFCDA79}"/>
              </a:ext>
            </a:extLst>
          </p:cNvPr>
          <p:cNvSpPr/>
          <p:nvPr/>
        </p:nvSpPr>
        <p:spPr>
          <a:xfrm>
            <a:off x="8134350" y="4175125"/>
            <a:ext cx="1676400" cy="1041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BEBA081-603B-425F-9FAB-A2A8AAB8F302}"/>
              </a:ext>
            </a:extLst>
          </p:cNvPr>
          <p:cNvSpPr txBox="1">
            <a:spLocks/>
          </p:cNvSpPr>
          <p:nvPr/>
        </p:nvSpPr>
        <p:spPr>
          <a:xfrm>
            <a:off x="838200" y="4324349"/>
            <a:ext cx="1752600" cy="160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/>
              <a:t>F</a:t>
            </a:r>
            <a:endParaRPr lang="en-GB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4D442C-44A8-4A11-8D6B-3426E7871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58A3-6C1D-4BEE-BFC4-425C6EC1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7D0A-AA09-412C-A63F-9C934DC4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8800" dirty="0"/>
              <a:t>Now practice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84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838200"/>
            <a:ext cx="3489960" cy="10591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مُؤنَث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2560" y="838200"/>
            <a:ext cx="3977640" cy="10591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مُذَّكَر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3580" y="1897380"/>
            <a:ext cx="3398520" cy="4351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صَفْرَ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</a:p>
          <a:p>
            <a:pPr marL="0" indent="0" algn="ctr">
              <a:buNone/>
            </a:pP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حَمْرَ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</a:p>
          <a:p>
            <a:pPr marL="0" indent="0" algn="ctr">
              <a:buNone/>
            </a:pP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خَضْرَ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  <a:endParaRPr lang="en-GB" sz="7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1935480"/>
            <a:ext cx="3489960" cy="4275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صْفَر</a:t>
            </a:r>
          </a:p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حْمَر</a:t>
            </a:r>
          </a:p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أَخْضَر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990F7D-BBF3-4815-BC66-5D264077E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838200"/>
            <a:ext cx="3489960" cy="10591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مُؤنَث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2560" y="838200"/>
            <a:ext cx="3977640" cy="10591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مُذَّكَر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3580" y="1897380"/>
            <a:ext cx="3398520" cy="4351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بَيْضَ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</a:p>
          <a:p>
            <a:pPr marL="0" indent="0" algn="ctr">
              <a:buNone/>
            </a:pP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سَوْدَ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</a:p>
          <a:p>
            <a:pPr marL="0" indent="0" algn="ctr">
              <a:buNone/>
            </a:pPr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زَرْقَ</a:t>
            </a:r>
            <a:r>
              <a:rPr lang="ar-SA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  <a:endParaRPr lang="en-GB" sz="7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1935480"/>
            <a:ext cx="3489960" cy="4275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أَبْيَض</a:t>
            </a:r>
          </a:p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أَسْوَد</a:t>
            </a:r>
          </a:p>
          <a:p>
            <a:pPr algn="ctr"/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أَزْرَق</a:t>
            </a: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037CC8-A9DE-4535-86DA-AFDC04963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455862"/>
            <a:ext cx="3381375" cy="1325563"/>
          </a:xfrm>
        </p:spPr>
        <p:txBody>
          <a:bodyPr>
            <a:noAutofit/>
          </a:bodyPr>
          <a:lstStyle/>
          <a:p>
            <a:pPr algn="ctr"/>
            <a:r>
              <a:rPr lang="ar-SA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أَحْمَر</a:t>
            </a:r>
            <a:endParaRPr lang="en-GB" sz="9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Image result for red colou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red colour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red colour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DFA2B6-03FE-4646-A76A-2082BF6500A2}"/>
              </a:ext>
            </a:extLst>
          </p:cNvPr>
          <p:cNvSpPr/>
          <p:nvPr/>
        </p:nvSpPr>
        <p:spPr>
          <a:xfrm>
            <a:off x="7800975" y="2100262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BBC5C-9CCD-46A3-AD36-7BB54F095B8B}"/>
              </a:ext>
            </a:extLst>
          </p:cNvPr>
          <p:cNvSpPr/>
          <p:nvPr/>
        </p:nvSpPr>
        <p:spPr>
          <a:xfrm>
            <a:off x="3543300" y="1960562"/>
            <a:ext cx="4095750" cy="17716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كُرَّاسٌ</a:t>
            </a: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1A1221-0769-417A-B7F7-54A0D41E24D7}"/>
              </a:ext>
            </a:extLst>
          </p:cNvPr>
          <p:cNvSpPr/>
          <p:nvPr/>
        </p:nvSpPr>
        <p:spPr>
          <a:xfrm>
            <a:off x="4519612" y="3614737"/>
            <a:ext cx="2143125" cy="17716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Masculine</a:t>
            </a: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EF7D9054-0450-4D90-B0C1-69B89F4E4592}"/>
              </a:ext>
            </a:extLst>
          </p:cNvPr>
          <p:cNvSpPr/>
          <p:nvPr/>
        </p:nvSpPr>
        <p:spPr>
          <a:xfrm>
            <a:off x="3500437" y="4343400"/>
            <a:ext cx="723900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BF7ECD-CAAE-4EC5-8E76-648227D309A0}"/>
              </a:ext>
            </a:extLst>
          </p:cNvPr>
          <p:cNvSpPr/>
          <p:nvPr/>
        </p:nvSpPr>
        <p:spPr>
          <a:xfrm>
            <a:off x="547687" y="3781425"/>
            <a:ext cx="2719388" cy="17716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Masculine colour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50A7C5E2-1358-455B-AA01-5324A7143790}"/>
              </a:ext>
            </a:extLst>
          </p:cNvPr>
          <p:cNvSpPr/>
          <p:nvPr/>
        </p:nvSpPr>
        <p:spPr>
          <a:xfrm>
            <a:off x="7277100" y="4176712"/>
            <a:ext cx="723900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45B7E7-B2D1-40CC-ACFF-6BC03A334F3C}"/>
              </a:ext>
            </a:extLst>
          </p:cNvPr>
          <p:cNvSpPr/>
          <p:nvPr/>
        </p:nvSpPr>
        <p:spPr>
          <a:xfrm>
            <a:off x="8358187" y="3457575"/>
            <a:ext cx="2143125" cy="17716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is Masculine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6FD297-FA3B-48A8-963A-B9C493B0C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43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AutoShape 4" descr="Image result for red colou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red colour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red colour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DFA2B6-03FE-4646-A76A-2082BF6500A2}"/>
              </a:ext>
            </a:extLst>
          </p:cNvPr>
          <p:cNvSpPr/>
          <p:nvPr/>
        </p:nvSpPr>
        <p:spPr>
          <a:xfrm>
            <a:off x="8315325" y="330229"/>
            <a:ext cx="3543300" cy="151447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BBC5C-9CCD-46A3-AD36-7BB54F095B8B}"/>
              </a:ext>
            </a:extLst>
          </p:cNvPr>
          <p:cNvSpPr/>
          <p:nvPr/>
        </p:nvSpPr>
        <p:spPr>
          <a:xfrm>
            <a:off x="4362450" y="312738"/>
            <a:ext cx="3800475" cy="151447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كُرَّاسٌ</a:t>
            </a: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008B72-D42E-40BB-8359-3C307E308BB8}"/>
              </a:ext>
            </a:extLst>
          </p:cNvPr>
          <p:cNvSpPr/>
          <p:nvPr/>
        </p:nvSpPr>
        <p:spPr>
          <a:xfrm>
            <a:off x="1008062" y="330229"/>
            <a:ext cx="3111501" cy="151447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أَحْمَرٌ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5F58F2-9756-4338-8EA3-218FD335E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8225" y="2422224"/>
            <a:ext cx="3024187" cy="40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455862"/>
            <a:ext cx="3381375" cy="1325563"/>
          </a:xfrm>
        </p:spPr>
        <p:txBody>
          <a:bodyPr>
            <a:noAutofit/>
          </a:bodyPr>
          <a:lstStyle/>
          <a:p>
            <a:pPr algn="ctr"/>
            <a:r>
              <a:rPr lang="ar-SA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حَمْرَاء</a:t>
            </a:r>
            <a:endParaRPr lang="en-GB" sz="9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Image result for red colou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red colour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red colour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DFA2B6-03FE-4646-A76A-2082BF6500A2}"/>
              </a:ext>
            </a:extLst>
          </p:cNvPr>
          <p:cNvSpPr/>
          <p:nvPr/>
        </p:nvSpPr>
        <p:spPr>
          <a:xfrm>
            <a:off x="7800975" y="2100262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</a:t>
            </a:r>
            <a:r>
              <a:rPr lang="en-GB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BBC5C-9CCD-46A3-AD36-7BB54F095B8B}"/>
              </a:ext>
            </a:extLst>
          </p:cNvPr>
          <p:cNvSpPr/>
          <p:nvPr/>
        </p:nvSpPr>
        <p:spPr>
          <a:xfrm>
            <a:off x="3543300" y="1960562"/>
            <a:ext cx="4095750" cy="17716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مِبْرَاةٌ</a:t>
            </a: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1A1221-0769-417A-B7F7-54A0D41E24D7}"/>
              </a:ext>
            </a:extLst>
          </p:cNvPr>
          <p:cNvSpPr/>
          <p:nvPr/>
        </p:nvSpPr>
        <p:spPr>
          <a:xfrm>
            <a:off x="4519612" y="3614737"/>
            <a:ext cx="2143125" cy="17716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Feminine</a:t>
            </a: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EF7D9054-0450-4D90-B0C1-69B89F4E4592}"/>
              </a:ext>
            </a:extLst>
          </p:cNvPr>
          <p:cNvSpPr/>
          <p:nvPr/>
        </p:nvSpPr>
        <p:spPr>
          <a:xfrm>
            <a:off x="3500437" y="4343400"/>
            <a:ext cx="723900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BF7ECD-CAAE-4EC5-8E76-648227D309A0}"/>
              </a:ext>
            </a:extLst>
          </p:cNvPr>
          <p:cNvSpPr/>
          <p:nvPr/>
        </p:nvSpPr>
        <p:spPr>
          <a:xfrm>
            <a:off x="547687" y="3781425"/>
            <a:ext cx="2719388" cy="17716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Feminine </a:t>
            </a:r>
          </a:p>
          <a:p>
            <a:pPr algn="ctr"/>
            <a:r>
              <a:rPr lang="en-GB" sz="3200" dirty="0"/>
              <a:t>red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50A7C5E2-1358-455B-AA01-5324A7143790}"/>
              </a:ext>
            </a:extLst>
          </p:cNvPr>
          <p:cNvSpPr/>
          <p:nvPr/>
        </p:nvSpPr>
        <p:spPr>
          <a:xfrm>
            <a:off x="7277100" y="4176712"/>
            <a:ext cx="723900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45B7E7-B2D1-40CC-ACFF-6BC03A334F3C}"/>
              </a:ext>
            </a:extLst>
          </p:cNvPr>
          <p:cNvSpPr/>
          <p:nvPr/>
        </p:nvSpPr>
        <p:spPr>
          <a:xfrm>
            <a:off x="8358187" y="3457575"/>
            <a:ext cx="2143125" cy="17716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is </a:t>
            </a:r>
            <a:endParaRPr lang="ar-SA" dirty="0"/>
          </a:p>
          <a:p>
            <a:pPr algn="ctr"/>
            <a:r>
              <a:rPr lang="en-GB" dirty="0"/>
              <a:t>Feminine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D56BDC-09F8-4652-BDAA-EEC30923A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4383"/>
            <a:ext cx="2647950" cy="1325563"/>
          </a:xfrm>
        </p:spPr>
        <p:txBody>
          <a:bodyPr>
            <a:noAutofit/>
          </a:bodyPr>
          <a:lstStyle/>
          <a:p>
            <a:pPr algn="ctr"/>
            <a:endParaRPr lang="en-GB" sz="9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Image result for red colou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red colour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red colour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E34BBA-239B-4FE8-B35A-AC0B3752A8FB}"/>
              </a:ext>
            </a:extLst>
          </p:cNvPr>
          <p:cNvSpPr/>
          <p:nvPr/>
        </p:nvSpPr>
        <p:spPr>
          <a:xfrm>
            <a:off x="8010525" y="514350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772A-51BA-4D94-B315-F9C449B8D5A3}"/>
              </a:ext>
            </a:extLst>
          </p:cNvPr>
          <p:cNvSpPr/>
          <p:nvPr/>
        </p:nvSpPr>
        <p:spPr>
          <a:xfrm>
            <a:off x="3976687" y="494521"/>
            <a:ext cx="3543300" cy="1514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مِبْرَاةٌ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red&#10;&#10;Description automatically generated">
            <a:extLst>
              <a:ext uri="{FF2B5EF4-FFF2-40B4-BE49-F238E27FC236}">
                <a16:creationId xmlns:a16="http://schemas.microsoft.com/office/drawing/2014/main" id="{2DB1B113-0CD8-4B09-99C5-731841A13B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86150" y="3089261"/>
            <a:ext cx="4743450" cy="3557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56EED-FB73-4295-8441-B388299FC493}"/>
              </a:ext>
            </a:extLst>
          </p:cNvPr>
          <p:cNvSpPr txBox="1"/>
          <p:nvPr/>
        </p:nvSpPr>
        <p:spPr>
          <a:xfrm>
            <a:off x="3486150" y="6762265"/>
            <a:ext cx="474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simple.wikipedia.org/wiki/file:red_pencil_sharpener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26FE1B-906A-450C-83F7-F89BD98BFA11}"/>
              </a:ext>
            </a:extLst>
          </p:cNvPr>
          <p:cNvSpPr/>
          <p:nvPr/>
        </p:nvSpPr>
        <p:spPr>
          <a:xfrm>
            <a:off x="188118" y="415293"/>
            <a:ext cx="3543300" cy="1514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حَمْرَاءٌ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3F9E5A-2062-469C-B41D-5C5F38A5B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22BF5E-4076-4AEF-B797-93B929FAC6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15175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9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95625" cy="1325563"/>
          </a:xfrm>
        </p:spPr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أَخْضَرٌ</a:t>
            </a:r>
            <a:endParaRPr lang="en-GB" sz="8000" dirty="0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653A78D9-2B1A-4AF8-B275-CC73F7FEA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14912" y="2249699"/>
            <a:ext cx="2162175" cy="3263660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5CB277-BD22-4CFE-AC65-FD6297D98A40}"/>
              </a:ext>
            </a:extLst>
          </p:cNvPr>
          <p:cNvSpPr/>
          <p:nvPr/>
        </p:nvSpPr>
        <p:spPr>
          <a:xfrm>
            <a:off x="7810500" y="270668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234E4-F522-4B89-97E1-69B49B3CA57B}"/>
              </a:ext>
            </a:extLst>
          </p:cNvPr>
          <p:cNvSpPr/>
          <p:nvPr/>
        </p:nvSpPr>
        <p:spPr>
          <a:xfrm>
            <a:off x="4019550" y="346075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قَلَمٌ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5356F3-FDEE-4BC7-AAD0-8029CA828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00300" cy="1325563"/>
          </a:xfrm>
        </p:spPr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خَضْرَاءٌ</a:t>
            </a:r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2F403-1A99-4B3D-AE10-2D8006BB0A9B}"/>
              </a:ext>
            </a:extLst>
          </p:cNvPr>
          <p:cNvSpPr/>
          <p:nvPr/>
        </p:nvSpPr>
        <p:spPr>
          <a:xfrm>
            <a:off x="8105775" y="288132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6A96AC-18CA-474E-8684-9BFA24E2940B}"/>
              </a:ext>
            </a:extLst>
          </p:cNvPr>
          <p:cNvSpPr/>
          <p:nvPr/>
        </p:nvSpPr>
        <p:spPr>
          <a:xfrm>
            <a:off x="3662022" y="259557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مِسْطَرَةٌ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uler Clip Art at Clker.com - vector clip art online, royalty free &amp; public  domain">
            <a:extLst>
              <a:ext uri="{FF2B5EF4-FFF2-40B4-BE49-F238E27FC236}">
                <a16:creationId xmlns:a16="http://schemas.microsoft.com/office/drawing/2014/main" id="{7F984ACA-0AA1-480B-8EB6-6DAC2D0D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47" y="2952749"/>
            <a:ext cx="4605678" cy="231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86873B-C3A9-4077-AB20-E679C7067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C867-0381-4939-A3A8-51839394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 can also be either feminine or masculine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7FEC-00D2-4F05-9F51-E2EC32DC8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M= male =masculine</a:t>
            </a:r>
          </a:p>
          <a:p>
            <a:r>
              <a:rPr lang="en-GB" dirty="0"/>
              <a:t>F=female= feminine</a:t>
            </a:r>
          </a:p>
        </p:txBody>
      </p:sp>
    </p:spTree>
    <p:extLst>
      <p:ext uri="{BB962C8B-B14F-4D97-AF65-F5344CB8AC3E}">
        <p14:creationId xmlns:p14="http://schemas.microsoft.com/office/powerpoint/2010/main" val="231887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24125" cy="1325563"/>
          </a:xfrm>
        </p:spPr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أَزْرَقٌ</a:t>
            </a:r>
            <a:endParaRPr lang="en-GB" sz="8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388C68-8D20-4326-98BF-359CCE38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4725"/>
            <a:ext cx="1419225" cy="26622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BEC378-199C-4D5E-9A29-A2BCCA266129}"/>
              </a:ext>
            </a:extLst>
          </p:cNvPr>
          <p:cNvSpPr/>
          <p:nvPr/>
        </p:nvSpPr>
        <p:spPr>
          <a:xfrm>
            <a:off x="8181975" y="345282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F569D6-DF0A-46A5-B5D1-D34E0D0A28AD}"/>
              </a:ext>
            </a:extLst>
          </p:cNvPr>
          <p:cNvSpPr/>
          <p:nvPr/>
        </p:nvSpPr>
        <p:spPr>
          <a:xfrm>
            <a:off x="4010026" y="326232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مِقَصٌ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8747BD-2BCE-45B8-B99E-B2CD5C55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33838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89BEC8-480E-4C60-9F27-4F10FAD89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1325563"/>
          </a:xfrm>
        </p:spPr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زَرْقَاء</a:t>
            </a:r>
            <a:endParaRPr lang="en-GB" sz="8000" dirty="0">
              <a:solidFill>
                <a:srgbClr val="0070C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BB21F0-B486-4435-8CE0-C358D085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650" y="5076825"/>
            <a:ext cx="438150" cy="11001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3B8B63-8926-4686-B54D-F18898B2AEB1}"/>
              </a:ext>
            </a:extLst>
          </p:cNvPr>
          <p:cNvSpPr/>
          <p:nvPr/>
        </p:nvSpPr>
        <p:spPr>
          <a:xfrm>
            <a:off x="7991475" y="270668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C1EDE9-EF39-4791-A2C0-6D757C88B36C}"/>
              </a:ext>
            </a:extLst>
          </p:cNvPr>
          <p:cNvSpPr/>
          <p:nvPr/>
        </p:nvSpPr>
        <p:spPr>
          <a:xfrm>
            <a:off x="4033837" y="327025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مِحْفَظَةٌ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A blue school bag vector image on VectorStock | School bags, School clipart,  Bag illustration">
            <a:extLst>
              <a:ext uri="{FF2B5EF4-FFF2-40B4-BE49-F238E27FC236}">
                <a16:creationId xmlns:a16="http://schemas.microsoft.com/office/drawing/2014/main" id="{C3D4BA21-C677-4E8C-A03D-A09377D0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93" y="1906587"/>
            <a:ext cx="3233182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EF35CC-68C1-496B-AA96-421C41855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62225" cy="1325563"/>
          </a:xfrm>
        </p:spPr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أَصْفَرٌ</a:t>
            </a:r>
            <a:endParaRPr lang="en-GB" sz="8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038886-1394-4773-A69A-F224FECC23C1}"/>
              </a:ext>
            </a:extLst>
          </p:cNvPr>
          <p:cNvSpPr/>
          <p:nvPr/>
        </p:nvSpPr>
        <p:spPr>
          <a:xfrm>
            <a:off x="8191500" y="270668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2251C0-139F-4F6E-9998-993DDCF73BD8}"/>
              </a:ext>
            </a:extLst>
          </p:cNvPr>
          <p:cNvSpPr/>
          <p:nvPr/>
        </p:nvSpPr>
        <p:spPr>
          <a:xfrm>
            <a:off x="4024312" y="176213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قَلَم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Fresh Yellow Pen Illustration, Fresh, Yellow Pen, Illustration PNG  Transparent Clipart Image and PSD File for Free Download">
            <a:extLst>
              <a:ext uri="{FF2B5EF4-FFF2-40B4-BE49-F238E27FC236}">
                <a16:creationId xmlns:a16="http://schemas.microsoft.com/office/drawing/2014/main" id="{9842612F-6372-4238-AFEB-C530D7588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1844675"/>
            <a:ext cx="4071427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A09595-24BA-474A-A5BB-33E0A962D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5625" y="3298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9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38450" cy="1325563"/>
          </a:xfrm>
        </p:spPr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صَفْرَاء</a:t>
            </a:r>
            <a:endParaRPr lang="en-GB" sz="8000" dirty="0">
              <a:solidFill>
                <a:srgbClr val="FFFF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6EC2B4-3BDC-4D40-AAC4-7FBF90A8AE1C}"/>
              </a:ext>
            </a:extLst>
          </p:cNvPr>
          <p:cNvSpPr/>
          <p:nvPr/>
        </p:nvSpPr>
        <p:spPr>
          <a:xfrm>
            <a:off x="8239125" y="176213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19D88B-00EF-4DC5-9FAF-193F878C3040}"/>
              </a:ext>
            </a:extLst>
          </p:cNvPr>
          <p:cNvSpPr/>
          <p:nvPr/>
        </p:nvSpPr>
        <p:spPr>
          <a:xfrm>
            <a:off x="4186237" y="176213"/>
            <a:ext cx="3543300" cy="15144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مِمْحَاةٌ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Eraser PNG">
            <a:extLst>
              <a:ext uri="{FF2B5EF4-FFF2-40B4-BE49-F238E27FC236}">
                <a16:creationId xmlns:a16="http://schemas.microsoft.com/office/drawing/2014/main" id="{355643CC-FA6F-4E10-B9CC-697E6974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2257425"/>
            <a:ext cx="4356702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3D6BD8-8867-420B-AEC0-6C8F2153C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9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6C8A-0B28-491D-95CD-1BD5183E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A029-8954-4E7C-9FD8-82C58A39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Which one is the correct answer:</a:t>
            </a:r>
          </a:p>
        </p:txBody>
      </p:sp>
    </p:spTree>
    <p:extLst>
      <p:ext uri="{BB962C8B-B14F-4D97-AF65-F5344CB8AC3E}">
        <p14:creationId xmlns:p14="http://schemas.microsoft.com/office/powerpoint/2010/main" val="921448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5900" y="2735580"/>
            <a:ext cx="1927860" cy="83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84520" y="3672840"/>
            <a:ext cx="1539240" cy="147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63140" y="2316480"/>
            <a:ext cx="30327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مِمْحَاةٌ أَحُمَر</a:t>
            </a:r>
            <a:endParaRPr lang="en-GB" sz="4400" dirty="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31D0D68B-5A5C-4F95-AF1B-035C720C3644}"/>
              </a:ext>
            </a:extLst>
          </p:cNvPr>
          <p:cNvSpPr/>
          <p:nvPr/>
        </p:nvSpPr>
        <p:spPr>
          <a:xfrm>
            <a:off x="2406015" y="4728005"/>
            <a:ext cx="30327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مِمْحَاةٌحَمْرَاء</a:t>
            </a:r>
            <a:endParaRPr lang="en-GB" sz="4400" dirty="0"/>
          </a:p>
        </p:txBody>
      </p:sp>
      <p:pic>
        <p:nvPicPr>
          <p:cNvPr id="6148" name="Picture 4" descr="Eraser Clip Art at Clker.com - vector clip art online, royalty free &amp;  public domain">
            <a:extLst>
              <a:ext uri="{FF2B5EF4-FFF2-40B4-BE49-F238E27FC236}">
                <a16:creationId xmlns:a16="http://schemas.microsoft.com/office/drawing/2014/main" id="{6F897A74-EEA5-4379-A93D-A92363AC44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228850"/>
            <a:ext cx="2838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98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5900" y="2735580"/>
            <a:ext cx="1927860" cy="83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84520" y="3672840"/>
            <a:ext cx="1539240" cy="147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63140" y="2316480"/>
            <a:ext cx="30327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مِمْحَاةٌ أَحُمَر</a:t>
            </a:r>
            <a:endParaRPr lang="en-GB" sz="4400" dirty="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31D0D68B-5A5C-4F95-AF1B-035C720C3644}"/>
              </a:ext>
            </a:extLst>
          </p:cNvPr>
          <p:cNvSpPr/>
          <p:nvPr/>
        </p:nvSpPr>
        <p:spPr>
          <a:xfrm>
            <a:off x="2406015" y="4728005"/>
            <a:ext cx="30327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مِمْحَاةٌحَمْرَاء</a:t>
            </a:r>
            <a:endParaRPr lang="en-GB" sz="4400" dirty="0"/>
          </a:p>
        </p:txBody>
      </p:sp>
      <p:pic>
        <p:nvPicPr>
          <p:cNvPr id="8" name="Picture 2" descr="Image result for tick clipart">
            <a:extLst>
              <a:ext uri="{FF2B5EF4-FFF2-40B4-BE49-F238E27FC236}">
                <a16:creationId xmlns:a16="http://schemas.microsoft.com/office/drawing/2014/main" id="{961BA1CB-07CE-4223-ABB2-5C715FFF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57" y="4409020"/>
            <a:ext cx="1212668" cy="10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raser Clip Art at Clker.com - vector clip art online, royalty free &amp;  public domain">
            <a:extLst>
              <a:ext uri="{FF2B5EF4-FFF2-40B4-BE49-F238E27FC236}">
                <a16:creationId xmlns:a16="http://schemas.microsoft.com/office/drawing/2014/main" id="{9CAA34BA-A928-4EF1-9B26-C6ABCF6956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05" y="2008720"/>
            <a:ext cx="2838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👏 Clapping Hands 3D - Royalty-Free GIF - Animated Clipart - Free PNG -  Free Clip Art">
            <a:extLst>
              <a:ext uri="{FF2B5EF4-FFF2-40B4-BE49-F238E27FC236}">
                <a16:creationId xmlns:a16="http://schemas.microsoft.com/office/drawing/2014/main" id="{9B1DA691-9CEF-4C9A-AA46-D81F06BBB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3" y="3431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5900" y="2735580"/>
            <a:ext cx="1927860" cy="83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84520" y="3672840"/>
            <a:ext cx="1539240" cy="147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805940" y="2316480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مِحْفَظَةٌ  زَرْقَاء</a:t>
            </a:r>
            <a:endParaRPr lang="en-GB" sz="4400" dirty="0"/>
          </a:p>
        </p:txBody>
      </p:sp>
      <p:sp>
        <p:nvSpPr>
          <p:cNvPr id="13" name="Rounded Rectangle 12"/>
          <p:cNvSpPr/>
          <p:nvPr/>
        </p:nvSpPr>
        <p:spPr>
          <a:xfrm>
            <a:off x="1999706" y="4728005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مِحْفَظَةٌ أَزْرَق</a:t>
            </a:r>
            <a:endParaRPr lang="en-GB" sz="4400" dirty="0"/>
          </a:p>
        </p:txBody>
      </p:sp>
      <p:pic>
        <p:nvPicPr>
          <p:cNvPr id="9" name="Picture 2" descr="A blue school bag vector image on VectorStock | School bags, School clipart,  Bag illustration">
            <a:extLst>
              <a:ext uri="{FF2B5EF4-FFF2-40B4-BE49-F238E27FC236}">
                <a16:creationId xmlns:a16="http://schemas.microsoft.com/office/drawing/2014/main" id="{31291F31-8834-44CD-AAAA-883295724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13" y="1253331"/>
            <a:ext cx="30580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10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5900" y="2735580"/>
            <a:ext cx="1927860" cy="83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84520" y="3672840"/>
            <a:ext cx="1539240" cy="147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805940" y="2316480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مِحْفَظَةٌ  زَرْقَاء</a:t>
            </a:r>
            <a:endParaRPr lang="en-GB" sz="4400" dirty="0"/>
          </a:p>
        </p:txBody>
      </p:sp>
      <p:sp>
        <p:nvSpPr>
          <p:cNvPr id="13" name="Rounded Rectangle 12"/>
          <p:cNvSpPr/>
          <p:nvPr/>
        </p:nvSpPr>
        <p:spPr>
          <a:xfrm>
            <a:off x="1999706" y="4728005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مِحْفَظَةٌ أَزْرَق</a:t>
            </a:r>
            <a:endParaRPr lang="en-GB" sz="4400" dirty="0"/>
          </a:p>
        </p:txBody>
      </p:sp>
      <p:pic>
        <p:nvPicPr>
          <p:cNvPr id="9" name="Picture 2" descr="A blue school bag vector image on VectorStock | School bags, School clipart,  Bag illustration">
            <a:extLst>
              <a:ext uri="{FF2B5EF4-FFF2-40B4-BE49-F238E27FC236}">
                <a16:creationId xmlns:a16="http://schemas.microsoft.com/office/drawing/2014/main" id="{31291F31-8834-44CD-AAAA-883295724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13" y="1253331"/>
            <a:ext cx="30580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ick clipart">
            <a:extLst>
              <a:ext uri="{FF2B5EF4-FFF2-40B4-BE49-F238E27FC236}">
                <a16:creationId xmlns:a16="http://schemas.microsoft.com/office/drawing/2014/main" id="{AFCC5584-EE69-4DBF-A94E-749568B8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32" y="2020730"/>
            <a:ext cx="1212668" cy="10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👏 Clapping Hands 3D - Royalty-Free GIF - Animated Clipart - Free PNG -  Free Clip Art">
            <a:extLst>
              <a:ext uri="{FF2B5EF4-FFF2-40B4-BE49-F238E27FC236}">
                <a16:creationId xmlns:a16="http://schemas.microsoft.com/office/drawing/2014/main" id="{4C68759F-C73B-4116-84AE-DAD173600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58830"/>
            <a:ext cx="2009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5900" y="2735580"/>
            <a:ext cx="1927860" cy="83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84520" y="3672840"/>
            <a:ext cx="1539240" cy="147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805940" y="2316480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مِبْرَاةٌ أَزْرَق</a:t>
            </a:r>
            <a:endParaRPr lang="en-GB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035939" y="4611052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مِبْرَاةٌ زَرْقَاء</a:t>
            </a:r>
            <a:endParaRPr lang="en-GB" sz="4400" dirty="0"/>
          </a:p>
        </p:txBody>
      </p:sp>
      <p:pic>
        <p:nvPicPr>
          <p:cNvPr id="11266" name="Picture 2" descr="Pencil Sharpener High Res Stock Images | Shutterstock">
            <a:extLst>
              <a:ext uri="{FF2B5EF4-FFF2-40B4-BE49-F238E27FC236}">
                <a16:creationId xmlns:a16="http://schemas.microsoft.com/office/drawing/2014/main" id="{C65B3D56-85B2-402F-B62E-9161DAA0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97" y="252412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6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80A-4E1E-4B05-B820-D3E290A8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FBC3-6BAD-43C8-BDBB-49637BE6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Lets see how colours changes from masculine to feminine</a:t>
            </a:r>
          </a:p>
          <a:p>
            <a:r>
              <a:rPr lang="en-GB" dirty="0"/>
              <a:t>We are going to learn about primary colours only in this slide</a:t>
            </a:r>
          </a:p>
        </p:txBody>
      </p:sp>
    </p:spTree>
    <p:extLst>
      <p:ext uri="{BB962C8B-B14F-4D97-AF65-F5344CB8AC3E}">
        <p14:creationId xmlns:p14="http://schemas.microsoft.com/office/powerpoint/2010/main" val="3479436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5900" y="2735580"/>
            <a:ext cx="1927860" cy="83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84520" y="3672840"/>
            <a:ext cx="1539240" cy="147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805940" y="2316480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مِبْرَاةٌ أَزْرَق</a:t>
            </a:r>
            <a:endParaRPr lang="en-GB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035939" y="4611052"/>
            <a:ext cx="3489960" cy="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مِبْرَاةٌ زَرْقَاء</a:t>
            </a:r>
            <a:endParaRPr lang="en-GB" sz="4400" dirty="0"/>
          </a:p>
        </p:txBody>
      </p:sp>
      <p:pic>
        <p:nvPicPr>
          <p:cNvPr id="11266" name="Picture 2" descr="Pencil Sharpener High Res Stock Images | Shutterstock">
            <a:extLst>
              <a:ext uri="{FF2B5EF4-FFF2-40B4-BE49-F238E27FC236}">
                <a16:creationId xmlns:a16="http://schemas.microsoft.com/office/drawing/2014/main" id="{C65B3D56-85B2-402F-B62E-9161DAA0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97" y="252412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ick clipart">
            <a:extLst>
              <a:ext uri="{FF2B5EF4-FFF2-40B4-BE49-F238E27FC236}">
                <a16:creationId xmlns:a16="http://schemas.microsoft.com/office/drawing/2014/main" id="{75EBCBC5-9F4F-4DBD-A358-D68C35B1F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83" y="4201273"/>
            <a:ext cx="1212668" cy="10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👏 Clapping Hands 3D - Royalty-Free GIF - Animated Clipart - Free PNG -  Free Clip Art">
            <a:extLst>
              <a:ext uri="{FF2B5EF4-FFF2-40B4-BE49-F238E27FC236}">
                <a16:creationId xmlns:a16="http://schemas.microsoft.com/office/drawing/2014/main" id="{CBD28F50-91BC-4D14-817E-8570D82839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9" y="2065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817985" y="2233657"/>
            <a:ext cx="4350327" cy="803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هَذِهِ مِبْرَا</a:t>
            </a:r>
            <a:r>
              <a:rPr lang="ar-SA" sz="4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ة</a:t>
            </a:r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زَرْقَاء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603" y="2248311"/>
            <a:ext cx="5468572" cy="8312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هَذِه مِمْحَا</a:t>
            </a:r>
            <a:r>
              <a:rPr lang="ar-SA" sz="4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ةٌ</a:t>
            </a:r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حَمْرَاء وَ بِيْضاء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8615" y="4630760"/>
            <a:ext cx="4610891" cy="8035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هَذِهِ مِسْطَرَ</a:t>
            </a:r>
            <a:r>
              <a:rPr lang="ar-SA" sz="5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ة</a:t>
            </a:r>
            <a:r>
              <a:rPr lang="ar-SA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ٌ خَضْرَاء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60918" y="4312030"/>
            <a:ext cx="4164984" cy="8322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هَذِهِ محفَظَ</a:t>
            </a:r>
            <a:r>
              <a:rPr lang="ar-SA" sz="4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ةٌ</a:t>
            </a:r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زَرْقَاءٌ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582" y="374073"/>
            <a:ext cx="858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3200" dirty="0"/>
              <a:t>Use </a:t>
            </a:r>
            <a:r>
              <a:rPr lang="en-US" sz="3200" dirty="0" err="1"/>
              <a:t>colours</a:t>
            </a:r>
            <a:r>
              <a:rPr lang="en-US" sz="3200" dirty="0"/>
              <a:t> to describe each picture</a:t>
            </a:r>
            <a:r>
              <a:rPr lang="en-US" dirty="0"/>
              <a:t>:</a:t>
            </a:r>
          </a:p>
        </p:txBody>
      </p:sp>
      <p:pic>
        <p:nvPicPr>
          <p:cNvPr id="15" name="Picture 2" descr="Pencil Sharpener High Res Stock Images | Shutterstock">
            <a:extLst>
              <a:ext uri="{FF2B5EF4-FFF2-40B4-BE49-F238E27FC236}">
                <a16:creationId xmlns:a16="http://schemas.microsoft.com/office/drawing/2014/main" id="{10495674-6B1E-40C3-B779-ABBD33029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72" y="2024785"/>
            <a:ext cx="1380172" cy="9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 blue school bag vector image on VectorStock | School bags, School clipart,  Bag illustration">
            <a:extLst>
              <a:ext uri="{FF2B5EF4-FFF2-40B4-BE49-F238E27FC236}">
                <a16:creationId xmlns:a16="http://schemas.microsoft.com/office/drawing/2014/main" id="{E328202F-9EBF-467F-915C-9F47C896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02" y="3349969"/>
            <a:ext cx="1391384" cy="19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raser Clip Art at Clker.com - vector clip art online, royalty free &amp;  public domain">
            <a:extLst>
              <a:ext uri="{FF2B5EF4-FFF2-40B4-BE49-F238E27FC236}">
                <a16:creationId xmlns:a16="http://schemas.microsoft.com/office/drawing/2014/main" id="{D102889D-118F-4CBD-921F-CB76C93C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56" y="1159448"/>
            <a:ext cx="1187645" cy="10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uler Clip Art at Clker.com - vector clip art online, royalty free &amp; public  domain">
            <a:extLst>
              <a:ext uri="{FF2B5EF4-FFF2-40B4-BE49-F238E27FC236}">
                <a16:creationId xmlns:a16="http://schemas.microsoft.com/office/drawing/2014/main" id="{1F4A7512-85A6-48BD-A0B7-A3749986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40" y="3457952"/>
            <a:ext cx="2915878" cy="14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7036EE-4162-4AD5-8DFF-1B84E9C900A0}"/>
              </a:ext>
            </a:extLst>
          </p:cNvPr>
          <p:cNvSpPr/>
          <p:nvPr/>
        </p:nvSpPr>
        <p:spPr>
          <a:xfrm>
            <a:off x="7048500" y="304800"/>
            <a:ext cx="4848225" cy="654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/>
              <a:t>الأربِعَاء 13 يَنَاير2021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31705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8FDF-A000-7FD9-F04F-6544B042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Translate the sentences into Arabic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CCE7A-B69F-71A7-2517-30123C7C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91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94D9-F5E8-42EB-8A76-2E3C5B3A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blue pen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DC12-6CC6-4E2C-89C8-DCF8E430A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هَذَا قَلَمٌ أَزْرَقٌ</a:t>
            </a: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F5A9-2EA2-4FD0-83A1-8D9B812F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green sharpener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7C236-CE72-4A4A-A513-26C5D90B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6000" dirty="0">
                <a:latin typeface="Calibri" panose="020F0502020204030204" pitchFamily="34" charset="0"/>
                <a:cs typeface="Calibri" panose="020F0502020204030204" pitchFamily="34" charset="0"/>
              </a:rPr>
              <a:t>هَذِهِ مِبْرَاةٌ خَضْرَاءٌ </a:t>
            </a: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3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F120-6020-4334-B9CE-23225256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yellow rubber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597A-281E-4EE9-AA92-EC60C939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هَذهِ مِمْحَاةٌ صَفْرَاءٌ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9B4F-8261-4106-8528-4909BA7A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white exercise book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50A4-2BB2-4EF3-A449-9B4B1606B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هَذَا كُرَّاسٌ أَبْيَضٌ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2D58-9513-4848-9D7C-51668787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black scissors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60615-D654-4A92-AAF8-43E291DB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هَذَا </a:t>
            </a:r>
            <a:r>
              <a:rPr lang="ar-SA" sz="6600">
                <a:latin typeface="Calibri" panose="020F0502020204030204" pitchFamily="34" charset="0"/>
                <a:cs typeface="Calibri" panose="020F0502020204030204" pitchFamily="34" charset="0"/>
              </a:rPr>
              <a:t>مِقَصٌ أَسْوَدٌ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Seloua </a:t>
            </a:r>
            <a:r>
              <a:rPr lang="en-GB" sz="7200" dirty="0" err="1"/>
              <a:t>Nedjai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20218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6326-DFD4-4A48-81CD-DC776BA0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All the primary colours starts with </a:t>
            </a:r>
            <a:r>
              <a:rPr lang="ar-SA" sz="32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أ</a:t>
            </a:r>
            <a:r>
              <a:rPr lang="ar-SA" sz="3200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  <a:cs typeface="Calibri" panose="020F0502020204030204" pitchFamily="34" charset="0"/>
              </a:rPr>
              <a:t>, when the </a:t>
            </a:r>
            <a:r>
              <a:rPr lang="en-US" sz="3200" dirty="0" err="1">
                <a:latin typeface="Comic Sans MS" panose="030F0702030302020204" pitchFamily="66" charset="0"/>
                <a:cs typeface="Calibri" panose="020F0502020204030204" pitchFamily="34" charset="0"/>
              </a:rPr>
              <a:t>colour</a:t>
            </a:r>
            <a:r>
              <a:rPr lang="en-US" sz="3200" dirty="0">
                <a:latin typeface="Comic Sans MS" panose="030F0702030302020204" pitchFamily="66" charset="0"/>
                <a:cs typeface="Calibri" panose="020F0502020204030204" pitchFamily="34" charset="0"/>
              </a:rPr>
              <a:t> is in feminine form the </a:t>
            </a:r>
            <a:r>
              <a:rPr lang="ar-SA" sz="3200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ar-SA" sz="32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أ</a:t>
            </a:r>
            <a:r>
              <a:rPr lang="ar-SA" sz="3200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  <a:cs typeface="Calibri" panose="020F0502020204030204" pitchFamily="34" charset="0"/>
              </a:rPr>
              <a:t>moves to the end but it is written like this</a:t>
            </a:r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  </a:t>
            </a:r>
            <a:r>
              <a:rPr lang="ar-SA" sz="32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اء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6152-C437-49D6-8027-E53AD677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024" y="4638675"/>
            <a:ext cx="2933701" cy="15382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Lets learn more,</a:t>
            </a:r>
          </a:p>
        </p:txBody>
      </p:sp>
      <p:pic>
        <p:nvPicPr>
          <p:cNvPr id="13314" name="Picture 2" descr="Man Talking GIF - Man Talking Presenter - Discover &amp; Share GIFs">
            <a:extLst>
              <a:ext uri="{FF2B5EF4-FFF2-40B4-BE49-F238E27FC236}">
                <a16:creationId xmlns:a16="http://schemas.microsoft.com/office/drawing/2014/main" id="{E59F0E08-5A63-4D4D-93B7-CD81D1CE77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8" y="1895475"/>
            <a:ext cx="2191702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B887C-F92F-4216-ADEB-E4169BF96B8A}"/>
              </a:ext>
            </a:extLst>
          </p:cNvPr>
          <p:cNvSpPr txBox="1"/>
          <p:nvPr/>
        </p:nvSpPr>
        <p:spPr>
          <a:xfrm>
            <a:off x="3343275" y="1895475"/>
            <a:ext cx="57054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Example:   </a:t>
            </a:r>
            <a:r>
              <a:rPr lang="ar-SA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</a:t>
            </a: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حْمرٌ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Becomes: </a:t>
            </a:r>
            <a:r>
              <a:rPr lang="ar-SA" sz="8800" dirty="0">
                <a:latin typeface="Calibri Light" panose="020F0302020204030204" pitchFamily="34" charset="0"/>
                <a:cs typeface="Calibri Light" panose="020F0302020204030204" pitchFamily="34" charset="0"/>
              </a:rPr>
              <a:t>حَمْرَ</a:t>
            </a:r>
            <a:r>
              <a:rPr lang="ar-SA" sz="8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اء</a:t>
            </a:r>
            <a:endParaRPr lang="en-GB" sz="8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F0DAE2-39BC-45B2-A199-CF0ECD02A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D382B-BD2A-4322-957E-307EF8330647}"/>
              </a:ext>
            </a:extLst>
          </p:cNvPr>
          <p:cNvSpPr/>
          <p:nvPr/>
        </p:nvSpPr>
        <p:spPr>
          <a:xfrm>
            <a:off x="1504950" y="2667000"/>
            <a:ext cx="8991600" cy="2028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حمَر         حَمْرَ</a:t>
            </a:r>
            <a:endParaRPr lang="en-GB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C2BFA-639E-4053-B8F2-73916155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4324349"/>
            <a:ext cx="2133600" cy="1852613"/>
          </a:xfrm>
          <a:prstGeom prst="ellipse">
            <a:avLst/>
          </a:prstGeom>
          <a:solidFill>
            <a:srgbClr val="D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93D523-07C4-48D1-95E3-BC6B6E401972}"/>
              </a:ext>
            </a:extLst>
          </p:cNvPr>
          <p:cNvSpPr/>
          <p:nvPr/>
        </p:nvSpPr>
        <p:spPr>
          <a:xfrm>
            <a:off x="8686800" y="3124199"/>
            <a:ext cx="781050" cy="962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GB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EB6172-4AF7-493E-A47F-B926CEC4C861}"/>
              </a:ext>
            </a:extLst>
          </p:cNvPr>
          <p:cNvSpPr/>
          <p:nvPr/>
        </p:nvSpPr>
        <p:spPr>
          <a:xfrm>
            <a:off x="2162175" y="3024188"/>
            <a:ext cx="1276350" cy="12001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</a:rPr>
              <a:t>اء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9695A-B919-4853-923B-9442CEFCDA79}"/>
              </a:ext>
            </a:extLst>
          </p:cNvPr>
          <p:cNvSpPr/>
          <p:nvPr/>
        </p:nvSpPr>
        <p:spPr>
          <a:xfrm>
            <a:off x="8048625" y="1473198"/>
            <a:ext cx="1676400" cy="1041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BEBA081-603B-425F-9FAB-A2A8AAB8F302}"/>
              </a:ext>
            </a:extLst>
          </p:cNvPr>
          <p:cNvSpPr txBox="1">
            <a:spLocks/>
          </p:cNvSpPr>
          <p:nvPr/>
        </p:nvSpPr>
        <p:spPr>
          <a:xfrm>
            <a:off x="2305050" y="989806"/>
            <a:ext cx="1752600" cy="160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/>
              <a:t>F</a:t>
            </a:r>
            <a:endParaRPr lang="en-GB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CE5A25-7C21-4017-9197-5C862FC89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D382B-BD2A-4322-957E-307EF8330647}"/>
              </a:ext>
            </a:extLst>
          </p:cNvPr>
          <p:cNvSpPr/>
          <p:nvPr/>
        </p:nvSpPr>
        <p:spPr>
          <a:xfrm>
            <a:off x="1504950" y="2667000"/>
            <a:ext cx="8991600" cy="2028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خضر         خضر</a:t>
            </a:r>
            <a:endParaRPr lang="en-GB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C2BFA-639E-4053-B8F2-73916155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4324349"/>
            <a:ext cx="2133600" cy="18526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93D523-07C4-48D1-95E3-BC6B6E401972}"/>
              </a:ext>
            </a:extLst>
          </p:cNvPr>
          <p:cNvSpPr/>
          <p:nvPr/>
        </p:nvSpPr>
        <p:spPr>
          <a:xfrm>
            <a:off x="9220200" y="3138488"/>
            <a:ext cx="781050" cy="962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GB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EB6172-4AF7-493E-A47F-B926CEC4C861}"/>
              </a:ext>
            </a:extLst>
          </p:cNvPr>
          <p:cNvSpPr/>
          <p:nvPr/>
        </p:nvSpPr>
        <p:spPr>
          <a:xfrm>
            <a:off x="1828800" y="3081337"/>
            <a:ext cx="1276350" cy="12001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</a:rPr>
              <a:t>اء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9695A-B919-4853-923B-9442CEFCDA79}"/>
              </a:ext>
            </a:extLst>
          </p:cNvPr>
          <p:cNvSpPr/>
          <p:nvPr/>
        </p:nvSpPr>
        <p:spPr>
          <a:xfrm>
            <a:off x="7400925" y="1435101"/>
            <a:ext cx="1676400" cy="1041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BEBA081-603B-425F-9FAB-A2A8AAB8F302}"/>
              </a:ext>
            </a:extLst>
          </p:cNvPr>
          <p:cNvSpPr txBox="1">
            <a:spLocks/>
          </p:cNvSpPr>
          <p:nvPr/>
        </p:nvSpPr>
        <p:spPr>
          <a:xfrm>
            <a:off x="1914525" y="968375"/>
            <a:ext cx="1752600" cy="160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/>
              <a:t>F</a:t>
            </a:r>
            <a:endParaRPr lang="en-GB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24E169-BF54-49E7-BFE9-C4483A014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7EB6172-4AF7-493E-A47F-B926CEC4C861}"/>
              </a:ext>
            </a:extLst>
          </p:cNvPr>
          <p:cNvSpPr/>
          <p:nvPr/>
        </p:nvSpPr>
        <p:spPr>
          <a:xfrm>
            <a:off x="2762251" y="3081337"/>
            <a:ext cx="1276350" cy="12001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D382B-BD2A-4322-957E-307EF8330647}"/>
              </a:ext>
            </a:extLst>
          </p:cNvPr>
          <p:cNvSpPr/>
          <p:nvPr/>
        </p:nvSpPr>
        <p:spPr>
          <a:xfrm>
            <a:off x="1504950" y="2667000"/>
            <a:ext cx="8991600" cy="2028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زرق        زرقَـ ـ</a:t>
            </a:r>
            <a:r>
              <a:rPr lang="ar-SA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  <a:endParaRPr lang="en-GB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C2BFA-639E-4053-B8F2-73916155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4324349"/>
            <a:ext cx="2133600" cy="18526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93D523-07C4-48D1-95E3-BC6B6E401972}"/>
              </a:ext>
            </a:extLst>
          </p:cNvPr>
          <p:cNvSpPr/>
          <p:nvPr/>
        </p:nvSpPr>
        <p:spPr>
          <a:xfrm>
            <a:off x="9029700" y="3138488"/>
            <a:ext cx="781050" cy="962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GB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9695A-B919-4853-923B-9442CEFCDA79}"/>
              </a:ext>
            </a:extLst>
          </p:cNvPr>
          <p:cNvSpPr/>
          <p:nvPr/>
        </p:nvSpPr>
        <p:spPr>
          <a:xfrm>
            <a:off x="7877175" y="1464470"/>
            <a:ext cx="1676400" cy="1041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BEBA081-603B-425F-9FAB-A2A8AAB8F302}"/>
              </a:ext>
            </a:extLst>
          </p:cNvPr>
          <p:cNvSpPr txBox="1">
            <a:spLocks/>
          </p:cNvSpPr>
          <p:nvPr/>
        </p:nvSpPr>
        <p:spPr>
          <a:xfrm>
            <a:off x="2286001" y="902495"/>
            <a:ext cx="1752600" cy="160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/>
              <a:t>F</a:t>
            </a:r>
            <a:endParaRPr lang="en-GB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FF77B6-6431-4056-9D3D-05750460C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D382B-BD2A-4322-957E-307EF8330647}"/>
              </a:ext>
            </a:extLst>
          </p:cNvPr>
          <p:cNvSpPr/>
          <p:nvPr/>
        </p:nvSpPr>
        <p:spPr>
          <a:xfrm>
            <a:off x="1504950" y="2667000"/>
            <a:ext cx="8991600" cy="2028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صفَر        صفر</a:t>
            </a:r>
            <a:endParaRPr lang="en-GB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C2BFA-639E-4053-B8F2-73916155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4324349"/>
            <a:ext cx="2133600" cy="18526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93D523-07C4-48D1-95E3-BC6B6E401972}"/>
              </a:ext>
            </a:extLst>
          </p:cNvPr>
          <p:cNvSpPr/>
          <p:nvPr/>
        </p:nvSpPr>
        <p:spPr>
          <a:xfrm>
            <a:off x="8763000" y="3155950"/>
            <a:ext cx="781050" cy="962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GB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EB6172-4AF7-493E-A47F-B926CEC4C861}"/>
              </a:ext>
            </a:extLst>
          </p:cNvPr>
          <p:cNvSpPr/>
          <p:nvPr/>
        </p:nvSpPr>
        <p:spPr>
          <a:xfrm>
            <a:off x="2009775" y="3124199"/>
            <a:ext cx="1276350" cy="12001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</a:rPr>
              <a:t>اء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9695A-B919-4853-923B-9442CEFCDA79}"/>
              </a:ext>
            </a:extLst>
          </p:cNvPr>
          <p:cNvSpPr/>
          <p:nvPr/>
        </p:nvSpPr>
        <p:spPr>
          <a:xfrm>
            <a:off x="8134350" y="4175125"/>
            <a:ext cx="1676400" cy="1041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BEBA081-603B-425F-9FAB-A2A8AAB8F302}"/>
              </a:ext>
            </a:extLst>
          </p:cNvPr>
          <p:cNvSpPr txBox="1">
            <a:spLocks/>
          </p:cNvSpPr>
          <p:nvPr/>
        </p:nvSpPr>
        <p:spPr>
          <a:xfrm>
            <a:off x="838200" y="4324349"/>
            <a:ext cx="1752600" cy="160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/>
              <a:t>F</a:t>
            </a:r>
            <a:endParaRPr lang="en-GB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0F84BA-6B2A-41C5-A0E5-610D9F28C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D382B-BD2A-4322-957E-307EF8330647}"/>
              </a:ext>
            </a:extLst>
          </p:cNvPr>
          <p:cNvSpPr/>
          <p:nvPr/>
        </p:nvSpPr>
        <p:spPr>
          <a:xfrm>
            <a:off x="1409700" y="2682875"/>
            <a:ext cx="8991600" cy="2028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بيض        بَيْض</a:t>
            </a:r>
            <a:r>
              <a:rPr lang="ar-SA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اء</a:t>
            </a:r>
            <a:endParaRPr lang="en-GB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C2BFA-639E-4053-B8F2-73916155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4324349"/>
            <a:ext cx="2133600" cy="18526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93D523-07C4-48D1-95E3-BC6B6E401972}"/>
              </a:ext>
            </a:extLst>
          </p:cNvPr>
          <p:cNvSpPr/>
          <p:nvPr/>
        </p:nvSpPr>
        <p:spPr>
          <a:xfrm>
            <a:off x="8905875" y="3189287"/>
            <a:ext cx="781050" cy="9620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GB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9695A-B919-4853-923B-9442CEFCDA79}"/>
              </a:ext>
            </a:extLst>
          </p:cNvPr>
          <p:cNvSpPr/>
          <p:nvPr/>
        </p:nvSpPr>
        <p:spPr>
          <a:xfrm>
            <a:off x="8134350" y="4175125"/>
            <a:ext cx="1676400" cy="1041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BEBA081-603B-425F-9FAB-A2A8AAB8F302}"/>
              </a:ext>
            </a:extLst>
          </p:cNvPr>
          <p:cNvSpPr txBox="1">
            <a:spLocks/>
          </p:cNvSpPr>
          <p:nvPr/>
        </p:nvSpPr>
        <p:spPr>
          <a:xfrm>
            <a:off x="838200" y="4324349"/>
            <a:ext cx="1752600" cy="1603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/>
              <a:t>F</a:t>
            </a:r>
            <a:endParaRPr lang="en-GB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2C0022-9870-4729-939A-CE9342C5B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26619</TotalTime>
  <Words>293</Words>
  <Application>Microsoft Office PowerPoint</Application>
  <PresentationFormat>Widescreen</PresentationFormat>
  <Paragraphs>127</Paragraphs>
  <Slides>38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Office Theme</vt:lpstr>
      <vt:lpstr>الألْوَان</vt:lpstr>
      <vt:lpstr>Colours can also be either feminine or masculine</vt:lpstr>
      <vt:lpstr>PowerPoint Presentation</vt:lpstr>
      <vt:lpstr>All the primary colours starts with أ , when the colour is in feminine form the  أ moves to the end but it is written like this  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mمُذَّكَر</vt:lpstr>
      <vt:lpstr>مُذَّكَر</vt:lpstr>
      <vt:lpstr>أَحْمَر</vt:lpstr>
      <vt:lpstr>1</vt:lpstr>
      <vt:lpstr>حَمْرَاء</vt:lpstr>
      <vt:lpstr>PowerPoint Presentation</vt:lpstr>
      <vt:lpstr>أَخْضَرٌ</vt:lpstr>
      <vt:lpstr>خَضْرَاءٌ</vt:lpstr>
      <vt:lpstr>أَزْرَقٌ</vt:lpstr>
      <vt:lpstr>زَرْقَاء</vt:lpstr>
      <vt:lpstr>أَصْفَرٌ</vt:lpstr>
      <vt:lpstr>صَفْرَاء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Translate the sentences into Arabic language</vt:lpstr>
      <vt:lpstr>This is a blue pen </vt:lpstr>
      <vt:lpstr>This is a green sharpener </vt:lpstr>
      <vt:lpstr>This is a yellow rubber  </vt:lpstr>
      <vt:lpstr>This is white exercise book </vt:lpstr>
      <vt:lpstr>This is a black scissors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الألوان</dc:title>
  <dc:creator>Seloua Izeboudjene</dc:creator>
  <cp:lastModifiedBy>Seloua Izeboudjene</cp:lastModifiedBy>
  <cp:revision>90</cp:revision>
  <cp:lastPrinted>2017-11-18T09:02:25Z</cp:lastPrinted>
  <dcterms:created xsi:type="dcterms:W3CDTF">2017-11-16T08:10:47Z</dcterms:created>
  <dcterms:modified xsi:type="dcterms:W3CDTF">2024-01-27T19:36:11Z</dcterms:modified>
</cp:coreProperties>
</file>